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2" r:id="rId2"/>
    <p:sldId id="303" r:id="rId3"/>
    <p:sldId id="304" r:id="rId4"/>
    <p:sldId id="305" r:id="rId5"/>
    <p:sldId id="348" r:id="rId6"/>
    <p:sldId id="362" r:id="rId7"/>
    <p:sldId id="366" r:id="rId8"/>
    <p:sldId id="365" r:id="rId9"/>
    <p:sldId id="367" r:id="rId10"/>
    <p:sldId id="406" r:id="rId11"/>
    <p:sldId id="401" r:id="rId12"/>
    <p:sldId id="394" r:id="rId13"/>
    <p:sldId id="431" r:id="rId14"/>
    <p:sldId id="415" r:id="rId15"/>
    <p:sldId id="414" r:id="rId16"/>
    <p:sldId id="408" r:id="rId17"/>
    <p:sldId id="410" r:id="rId18"/>
    <p:sldId id="407" r:id="rId19"/>
    <p:sldId id="416" r:id="rId20"/>
    <p:sldId id="417" r:id="rId21"/>
    <p:sldId id="418" r:id="rId22"/>
    <p:sldId id="419" r:id="rId23"/>
    <p:sldId id="411" r:id="rId24"/>
    <p:sldId id="420" r:id="rId25"/>
    <p:sldId id="421" r:id="rId26"/>
    <p:sldId id="403" r:id="rId27"/>
    <p:sldId id="422" r:id="rId28"/>
    <p:sldId id="423" r:id="rId29"/>
    <p:sldId id="424" r:id="rId30"/>
    <p:sldId id="425" r:id="rId31"/>
    <p:sldId id="404" r:id="rId32"/>
    <p:sldId id="426" r:id="rId33"/>
    <p:sldId id="427" r:id="rId34"/>
    <p:sldId id="413" r:id="rId35"/>
    <p:sldId id="432" r:id="rId36"/>
    <p:sldId id="436" r:id="rId37"/>
    <p:sldId id="430" r:id="rId38"/>
    <p:sldId id="429" r:id="rId39"/>
    <p:sldId id="433" r:id="rId40"/>
    <p:sldId id="435" r:id="rId41"/>
    <p:sldId id="428" r:id="rId42"/>
    <p:sldId id="437" r:id="rId43"/>
    <p:sldId id="438" r:id="rId44"/>
    <p:sldId id="347"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61F749-A2DC-4AE4-A508-F8AE323D6740}">
          <p14:sldIdLst/>
        </p14:section>
        <p14:section name="Naamloze sectie" id="{4B934F93-FF83-452D-AD4B-3C8478BB6ED1}">
          <p14:sldIdLst>
            <p14:sldId id="302"/>
            <p14:sldId id="303"/>
            <p14:sldId id="304"/>
            <p14:sldId id="305"/>
            <p14:sldId id="348"/>
            <p14:sldId id="362"/>
            <p14:sldId id="366"/>
            <p14:sldId id="365"/>
            <p14:sldId id="367"/>
            <p14:sldId id="406"/>
            <p14:sldId id="401"/>
            <p14:sldId id="394"/>
            <p14:sldId id="431"/>
            <p14:sldId id="415"/>
            <p14:sldId id="414"/>
            <p14:sldId id="408"/>
            <p14:sldId id="410"/>
            <p14:sldId id="407"/>
            <p14:sldId id="416"/>
            <p14:sldId id="417"/>
            <p14:sldId id="418"/>
            <p14:sldId id="419"/>
            <p14:sldId id="411"/>
            <p14:sldId id="420"/>
            <p14:sldId id="421"/>
            <p14:sldId id="403"/>
            <p14:sldId id="422"/>
            <p14:sldId id="423"/>
            <p14:sldId id="424"/>
            <p14:sldId id="425"/>
            <p14:sldId id="404"/>
            <p14:sldId id="426"/>
            <p14:sldId id="427"/>
            <p14:sldId id="413"/>
            <p14:sldId id="432"/>
            <p14:sldId id="436"/>
            <p14:sldId id="430"/>
            <p14:sldId id="429"/>
            <p14:sldId id="433"/>
            <p14:sldId id="435"/>
            <p14:sldId id="428"/>
            <p14:sldId id="437"/>
            <p14:sldId id="438"/>
            <p14:sldId id="34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69"/>
    <a:srgbClr val="303C18"/>
    <a:srgbClr val="1B190F"/>
    <a:srgbClr val="302D1C"/>
    <a:srgbClr val="6D653F"/>
    <a:srgbClr val="D9B28B"/>
    <a:srgbClr val="887E4E"/>
    <a:srgbClr val="F4E8DC"/>
    <a:srgbClr val="FFE1E1"/>
    <a:srgbClr val="220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6" autoAdjust="0"/>
    <p:restoredTop sz="94660"/>
  </p:normalViewPr>
  <p:slideViewPr>
    <p:cSldViewPr>
      <p:cViewPr>
        <p:scale>
          <a:sx n="60" d="100"/>
          <a:sy n="60" d="100"/>
        </p:scale>
        <p:origin x="-6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31108-7A9F-4FA6-B341-F355C997B57E}" type="datetimeFigureOut">
              <a:rPr lang="nl-NL" smtClean="0"/>
              <a:t>17-9-2017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6C4F4-F087-41C7-B33A-C7E9BF35F5A4}" type="slidenum">
              <a:rPr lang="nl-NL" smtClean="0"/>
              <a:t>‹nr.›</a:t>
            </a:fld>
            <a:endParaRPr lang="nl-NL"/>
          </a:p>
        </p:txBody>
      </p:sp>
    </p:spTree>
    <p:extLst>
      <p:ext uri="{BB962C8B-B14F-4D97-AF65-F5344CB8AC3E}">
        <p14:creationId xmlns:p14="http://schemas.microsoft.com/office/powerpoint/2010/main" val="3092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40</a:t>
            </a:fld>
            <a:endParaRPr lang="nl-NL" dirty="0"/>
          </a:p>
        </p:txBody>
      </p:sp>
    </p:spTree>
    <p:extLst>
      <p:ext uri="{BB962C8B-B14F-4D97-AF65-F5344CB8AC3E}">
        <p14:creationId xmlns:p14="http://schemas.microsoft.com/office/powerpoint/2010/main" val="180440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20</a:t>
            </a:fld>
            <a:endParaRPr lang="nl-NL"/>
          </a:p>
        </p:txBody>
      </p:sp>
    </p:spTree>
    <p:extLst>
      <p:ext uri="{BB962C8B-B14F-4D97-AF65-F5344CB8AC3E}">
        <p14:creationId xmlns:p14="http://schemas.microsoft.com/office/powerpoint/2010/main" val="180440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618481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3448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122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802715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24726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5891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349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0287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8646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915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17-9-2017</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5707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61" y="566015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190291"/>
            <a:ext cx="9144000" cy="830997"/>
          </a:xfrm>
          <a:prstGeom prst="rect">
            <a:avLst/>
          </a:prstGeom>
          <a:solidFill>
            <a:srgbClr val="C0B98E"/>
          </a:solidFill>
          <a:scene3d>
            <a:camera prst="orthographicFront"/>
            <a:lightRig rig="threePt" dir="t"/>
          </a:scene3d>
          <a:sp3d>
            <a:bevelT prst="angle"/>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4800" b="1" cap="none" spc="0" dirty="0" smtClean="0">
                <a:ln w="50800"/>
                <a:solidFill>
                  <a:srgbClr val="6D653F"/>
                </a:solidFill>
                <a:effectLst/>
                <a:latin typeface="Charlemagne Std" pitchFamily="82" charset="0"/>
              </a:rPr>
              <a:t>Het evangelie</a:t>
            </a:r>
            <a:endParaRPr lang="nl-NL" sz="4800" b="1" cap="none" spc="0" dirty="0">
              <a:ln w="50800"/>
              <a:solidFill>
                <a:srgbClr val="6D653F"/>
              </a:solidFill>
              <a:effectLst/>
              <a:latin typeface="Charlemagne Std" pitchFamily="82" charset="0"/>
            </a:endParaRPr>
          </a:p>
        </p:txBody>
      </p:sp>
      <p:sp>
        <p:nvSpPr>
          <p:cNvPr id="3" name="Rechthoek 2"/>
          <p:cNvSpPr/>
          <p:nvPr/>
        </p:nvSpPr>
        <p:spPr>
          <a:xfrm>
            <a:off x="3097708" y="2492896"/>
            <a:ext cx="3164200" cy="1938992"/>
          </a:xfrm>
          <a:prstGeom prst="rect">
            <a:avLst/>
          </a:prstGeom>
          <a:solidFill>
            <a:srgbClr val="C00000"/>
          </a:solidFill>
          <a:ln>
            <a:noFill/>
          </a:ln>
          <a:scene3d>
            <a:camera prst="orthographicFront"/>
            <a:lightRig rig="threePt" dir="t"/>
          </a:scene3d>
          <a:sp3d>
            <a:bevelT prst="angle"/>
          </a:sp3d>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chemeClr val="bg1"/>
                </a:solidFill>
              </a:rPr>
              <a:t>Κατὰ </a:t>
            </a:r>
            <a:r>
              <a:rPr lang="el-GR" sz="4000" b="1" dirty="0" smtClean="0">
                <a:ln w="50800"/>
                <a:solidFill>
                  <a:schemeClr val="bg1"/>
                </a:solidFill>
              </a:rPr>
              <a:t>Μάρκον</a:t>
            </a:r>
            <a:endParaRPr lang="nl-NL" sz="4000" b="1" dirty="0" smtClean="0">
              <a:ln w="50800"/>
              <a:solidFill>
                <a:schemeClr val="bg1"/>
              </a:solidFill>
            </a:endParaRPr>
          </a:p>
          <a:p>
            <a:pPr algn="ctr"/>
            <a:r>
              <a:rPr lang="nl-NL" sz="4000" b="1" dirty="0" err="1" smtClean="0">
                <a:ln w="50800"/>
                <a:solidFill>
                  <a:schemeClr val="bg1"/>
                </a:solidFill>
              </a:rPr>
              <a:t>kata</a:t>
            </a:r>
            <a:r>
              <a:rPr lang="nl-NL" sz="4000" b="1" dirty="0" smtClean="0">
                <a:ln w="50800"/>
                <a:solidFill>
                  <a:schemeClr val="bg1"/>
                </a:solidFill>
              </a:rPr>
              <a:t> </a:t>
            </a:r>
            <a:r>
              <a:rPr lang="nl-NL" sz="4000" b="1" dirty="0" err="1" smtClean="0">
                <a:ln w="50800"/>
                <a:solidFill>
                  <a:schemeClr val="bg1"/>
                </a:solidFill>
              </a:rPr>
              <a:t>markon</a:t>
            </a:r>
            <a:endParaRPr lang="nl-NL" sz="4000" b="1" dirty="0" smtClean="0">
              <a:ln w="50800"/>
              <a:solidFill>
                <a:schemeClr val="bg1"/>
              </a:solidFill>
            </a:endParaRPr>
          </a:p>
          <a:p>
            <a:pPr algn="ctr"/>
            <a:r>
              <a:rPr lang="nl-NL" sz="4000" b="1" dirty="0" smtClean="0">
                <a:ln w="50800"/>
                <a:solidFill>
                  <a:schemeClr val="bg1"/>
                </a:solidFill>
              </a:rPr>
              <a:t>Deel </a:t>
            </a:r>
            <a:r>
              <a:rPr lang="nl-NL" sz="4000" b="1" dirty="0">
                <a:ln w="50800"/>
                <a:solidFill>
                  <a:schemeClr val="bg1"/>
                </a:solidFill>
              </a:rPr>
              <a:t>9</a:t>
            </a:r>
            <a:endParaRPr lang="nl-NL" sz="4000" b="1" dirty="0">
              <a:ln w="5080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36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2339752" y="227728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None/>
            </a:pP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2000" b="1" i="1"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endParaRPr lang="nl-NL" sz="20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strijd om de voorrang</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632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Rechte verbindingslijn 21"/>
          <p:cNvCxnSpPr/>
          <p:nvPr/>
        </p:nvCxnSpPr>
        <p:spPr>
          <a:xfrm flipV="1">
            <a:off x="-180528" y="3060452"/>
            <a:ext cx="9649072" cy="1"/>
          </a:xfrm>
          <a:prstGeom prst="line">
            <a:avLst/>
          </a:prstGeom>
          <a:ln w="76200">
            <a:solidFill>
              <a:srgbClr val="FF0000"/>
            </a:solidFill>
          </a:ln>
        </p:spPr>
        <p:style>
          <a:lnRef idx="1">
            <a:schemeClr val="accent3"/>
          </a:lnRef>
          <a:fillRef idx="0">
            <a:schemeClr val="accent3"/>
          </a:fillRef>
          <a:effectRef idx="0">
            <a:schemeClr val="accent3"/>
          </a:effectRef>
          <a:fontRef idx="minor">
            <a:schemeClr val="tx1"/>
          </a:fontRef>
        </p:style>
      </p:cxnSp>
      <p:sp>
        <p:nvSpPr>
          <p:cNvPr id="25" name="Tekstvak 24"/>
          <p:cNvSpPr txBox="1"/>
          <p:nvPr/>
        </p:nvSpPr>
        <p:spPr>
          <a:xfrm>
            <a:off x="107504" y="1115452"/>
            <a:ext cx="8964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GALILEA  &amp; BUITENLAND</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kstvak 25"/>
          <p:cNvSpPr txBox="1"/>
          <p:nvPr/>
        </p:nvSpPr>
        <p:spPr>
          <a:xfrm>
            <a:off x="107504" y="2627620"/>
            <a:ext cx="89640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GALILEA  &amp; BUITENLAND</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3647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3215"/>
            <a:ext cx="9144000" cy="6863417"/>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verheerlijking op de berg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Deze is mijn Zoon, de geliefde, hoort naar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190342175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0786" y="1196752"/>
            <a:ext cx="9144000" cy="5847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Welk koninkrijk wordt hier bedoeld?</a:t>
            </a: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964" y="1772816"/>
            <a:ext cx="9144000" cy="89255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514350" indent="-514350" algn="ctr">
              <a:buAutoNum type="arabicPeriod"/>
            </a:pP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koninkrijk van God</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Lucas, Johannes)</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0" y="2636912"/>
            <a:ext cx="9144000" cy="89255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Het koninkrijk der hemelen</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(Mattheus)</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964" y="3557250"/>
            <a:ext cx="9144000" cy="89255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Het koninkrijk huns vaders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(rechtvaardigen Matth.13:43)</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4980" y="5376118"/>
            <a:ext cx="9144000" cy="10772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Gerechtigheid is het opvallende kenmerk van het Koninkrijk van God.</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9730" y="4449886"/>
            <a:ext cx="9099999" cy="92333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Dan.2:44“Maar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de dagen van die koningen zal de God des hemels een koninkrijk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oprichten “[</a:t>
            </a:r>
            <a:r>
              <a:rPr lang="he-IL" dirty="0" smtClean="0">
                <a:solidFill>
                  <a:schemeClr val="bg1"/>
                </a:solidFill>
                <a:latin typeface="Verdana" panose="020B0604030504040204" pitchFamily="34" charset="0"/>
                <a:ea typeface="Verdana" panose="020B0604030504040204" pitchFamily="34" charset="0"/>
                <a:cs typeface="Verdana" panose="020B0604030504040204" pitchFamily="34" charset="0"/>
              </a:rPr>
              <a:t>אֱלָהּ </a:t>
            </a:r>
            <a:r>
              <a:rPr lang="he-IL" dirty="0">
                <a:solidFill>
                  <a:schemeClr val="bg1"/>
                </a:solidFill>
                <a:latin typeface="Verdana" panose="020B0604030504040204" pitchFamily="34" charset="0"/>
                <a:ea typeface="Verdana" panose="020B0604030504040204" pitchFamily="34" charset="0"/>
                <a:cs typeface="Verdana" panose="020B0604030504040204" pitchFamily="34" charset="0"/>
              </a:rPr>
              <a:t>שְׁמַיָּא </a:t>
            </a:r>
            <a:r>
              <a:rPr lang="he-IL" dirty="0" smtClean="0">
                <a:solidFill>
                  <a:schemeClr val="bg1"/>
                </a:solidFill>
                <a:latin typeface="Verdana" panose="020B0604030504040204" pitchFamily="34" charset="0"/>
                <a:ea typeface="Verdana" panose="020B0604030504040204" pitchFamily="34" charset="0"/>
                <a:cs typeface="Verdana" panose="020B0604030504040204" pitchFamily="34" charset="0"/>
              </a:rPr>
              <a:t>מַלְכוּ</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dirty="0">
                <a:solidFill>
                  <a:schemeClr val="bg1"/>
                </a:solidFill>
                <a:latin typeface="Verdana" panose="020B0604030504040204" pitchFamily="34" charset="0"/>
                <a:ea typeface="Verdana" panose="020B0604030504040204" pitchFamily="34" charset="0"/>
                <a:cs typeface="Verdana" panose="020B0604030504040204" pitchFamily="34" charset="0"/>
              </a:rPr>
              <a:t>יְקִים</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jikim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elah</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sjamaja</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malchoe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oprichten God van de hemel een koninkrijk],</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58701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3215"/>
            <a:ext cx="9144000" cy="6863417"/>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verheerlijking op de berg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Deze is mijn Zoon, de geliefde, hoort naar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0786" y="1196752"/>
            <a:ext cx="9144000" cy="532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endPar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KONINKRIJK </a:t>
            </a: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GOD </a:t>
            </a: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 DE KERN </a:t>
            </a:r>
          </a:p>
          <a:p>
            <a:pPr algn="ctr"/>
            <a:r>
              <a:rPr lang="nl-NL"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HET EVANGELIE!</a:t>
            </a:r>
          </a:p>
          <a:p>
            <a:pPr algn="ctr"/>
            <a:endParaRPr lang="nl-NL"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1" name="Tabel 10"/>
          <p:cNvGraphicFramePr>
            <a:graphicFrameLocks noGrp="1"/>
          </p:cNvGraphicFramePr>
          <p:nvPr>
            <p:extLst>
              <p:ext uri="{D42A27DB-BD31-4B8C-83A1-F6EECF244321}">
                <p14:modId xmlns:p14="http://schemas.microsoft.com/office/powerpoint/2010/main" val="234079102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861215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63417"/>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verheerlijking op de berg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Deze is mijn Zoon, de geliefde, hoort naar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980" y="1196752"/>
            <a:ext cx="9144000" cy="52322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 wordt er bedoeld met een koninkrijk? </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0" y="2780928"/>
            <a:ext cx="914400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b="1" dirty="0">
                <a:latin typeface="Verdana" panose="020B0604030504040204" pitchFamily="34" charset="0"/>
                <a:ea typeface="Verdana" panose="020B0604030504040204" pitchFamily="34" charset="0"/>
                <a:cs typeface="Verdana" panose="020B0604030504040204" pitchFamily="34" charset="0"/>
              </a:rPr>
              <a:t>Jurisdictie</a:t>
            </a:r>
            <a:r>
              <a:rPr lang="nl-NL" sz="2000" dirty="0">
                <a:latin typeface="Verdana" panose="020B0604030504040204" pitchFamily="34" charset="0"/>
                <a:ea typeface="Verdana" panose="020B0604030504040204" pitchFamily="34" charset="0"/>
                <a:cs typeface="Verdana" panose="020B0604030504040204" pitchFamily="34" charset="0"/>
              </a:rPr>
              <a:t> is een ander woord voor rechtsmacht en heeft betrekking op het gebied waarover een overheidsorgaan bevoegd is. Zowel de wetgevende, uitvoerende als rechtsprekende machten hebben </a:t>
            </a:r>
            <a:r>
              <a:rPr lang="nl-NL" sz="2000" dirty="0" smtClean="0">
                <a:latin typeface="Verdana" panose="020B0604030504040204" pitchFamily="34" charset="0"/>
                <a:ea typeface="Verdana" panose="020B0604030504040204" pitchFamily="34" charset="0"/>
                <a:cs typeface="Verdana" panose="020B0604030504040204" pitchFamily="34" charset="0"/>
              </a:rPr>
              <a:t>hun eigen </a:t>
            </a:r>
            <a:r>
              <a:rPr lang="nl-NL" sz="2000" dirty="0">
                <a:latin typeface="Verdana" panose="020B0604030504040204" pitchFamily="34" charset="0"/>
                <a:ea typeface="Verdana" panose="020B0604030504040204" pitchFamily="34" charset="0"/>
                <a:cs typeface="Verdana" panose="020B0604030504040204" pitchFamily="34" charset="0"/>
              </a:rPr>
              <a:t>specifieke </a:t>
            </a:r>
            <a:r>
              <a:rPr lang="nl-NL" sz="2000" b="1" dirty="0">
                <a:latin typeface="Verdana" panose="020B0604030504040204" pitchFamily="34" charset="0"/>
                <a:ea typeface="Verdana" panose="020B0604030504040204" pitchFamily="34" charset="0"/>
                <a:cs typeface="Verdana" panose="020B0604030504040204" pitchFamily="34" charset="0"/>
              </a:rPr>
              <a:t>jurisdictie</a:t>
            </a:r>
            <a:r>
              <a:rPr lang="nl-NL" sz="2000" dirty="0">
                <a:latin typeface="Verdana" panose="020B0604030504040204" pitchFamily="34" charset="0"/>
                <a:ea typeface="Verdana" panose="020B0604030504040204" pitchFamily="34" charset="0"/>
                <a:cs typeface="Verdana" panose="020B0604030504040204" pitchFamily="34" charset="0"/>
              </a:rPr>
              <a:t>.</a:t>
            </a:r>
          </a:p>
        </p:txBody>
      </p:sp>
      <p:sp>
        <p:nvSpPr>
          <p:cNvPr id="10" name="Rechthoek 9"/>
          <p:cNvSpPr/>
          <p:nvPr/>
        </p:nvSpPr>
        <p:spPr>
          <a:xfrm>
            <a:off x="3964" y="1772816"/>
            <a:ext cx="9144000" cy="95410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Een koninkrijk is het “gebied” waar de jurisdictie van een bepaalde koning geldt.</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3615"/>
            <a:ext cx="9144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4"/>
          <p:cNvSpPr/>
          <p:nvPr/>
        </p:nvSpPr>
        <p:spPr>
          <a:xfrm>
            <a:off x="6988740" y="4145147"/>
            <a:ext cx="2124000" cy="230832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Hand.5:29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​Petrus​ en de ​apostelen​ antwoordden en zeiden: Men moet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Gode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meer gehoorzamen dan de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mensen.”</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hthoek 15"/>
          <p:cNvSpPr/>
          <p:nvPr/>
        </p:nvSpPr>
        <p:spPr>
          <a:xfrm>
            <a:off x="36512" y="4690066"/>
            <a:ext cx="1902724" cy="175432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12:17 “Geeft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dan de ​keizer​ wat des keizers is,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Gode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wat Gods is. </a:t>
            </a:r>
          </a:p>
        </p:txBody>
      </p:sp>
      <p:graphicFrame>
        <p:nvGraphicFramePr>
          <p:cNvPr id="17" name="Tabel 16"/>
          <p:cNvGraphicFramePr>
            <a:graphicFrameLocks noGrp="1"/>
          </p:cNvGraphicFramePr>
          <p:nvPr>
            <p:extLst>
              <p:ext uri="{D42A27DB-BD31-4B8C-83A1-F6EECF244321}">
                <p14:modId xmlns:p14="http://schemas.microsoft.com/office/powerpoint/2010/main" val="234079102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399129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Effect transition="in" filter="fade">
                                      <p:cBhvr>
                                        <p:cTn id="25" dur="500"/>
                                        <p:tgtEl>
                                          <p:spTgt spid="1434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63417"/>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verheerlijking op de berg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Deze is mijn Zoon, de geliefde, hoort naar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20746" y="1196752"/>
            <a:ext cx="9144000" cy="286232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Col.12: 13,14 “Hij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heeft ons verlost uit de macht der duisternis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overgebracht in het Koninkrijk van de Zoon zijner ​liefde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wie wij de verlossing hebben, de ​vergeving​ der ​zonden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baseline="30000" dirty="0">
                <a:latin typeface="Verdana" panose="020B0604030504040204" pitchFamily="34" charset="0"/>
                <a:ea typeface="Verdana" panose="020B0604030504040204" pitchFamily="34" charset="0"/>
                <a:cs typeface="Verdana" panose="020B0604030504040204" pitchFamily="34" charset="0"/>
              </a:rPr>
              <a:t> 15</a:t>
            </a:r>
            <a:r>
              <a:rPr lang="nl-NL" dirty="0">
                <a:latin typeface="Verdana" panose="020B0604030504040204" pitchFamily="34" charset="0"/>
                <a:ea typeface="Verdana" panose="020B0604030504040204" pitchFamily="34" charset="0"/>
                <a:cs typeface="Verdana" panose="020B0604030504040204" pitchFamily="34" charset="0"/>
              </a:rPr>
              <a:t>Hij is het beeld van de onzichtbare God, de ​eerstgeborene​ der ganse schepping,</a:t>
            </a:r>
            <a:r>
              <a:rPr lang="nl-NL" baseline="30000" dirty="0">
                <a:latin typeface="Verdana" panose="020B0604030504040204" pitchFamily="34" charset="0"/>
                <a:ea typeface="Verdana" panose="020B0604030504040204" pitchFamily="34" charset="0"/>
                <a:cs typeface="Verdana" panose="020B0604030504040204" pitchFamily="34" charset="0"/>
              </a:rPr>
              <a:t>16</a:t>
            </a:r>
            <a:r>
              <a:rPr lang="nl-NL" dirty="0">
                <a:latin typeface="Verdana" panose="020B0604030504040204" pitchFamily="34" charset="0"/>
                <a:ea typeface="Verdana" panose="020B0604030504040204" pitchFamily="34" charset="0"/>
                <a:cs typeface="Verdana" panose="020B0604030504040204" pitchFamily="34" charset="0"/>
              </a:rPr>
              <a:t>want in Hem zijn alle dingen geschapen, die in de hemelen en die op de aarde zijn, de zichtbare en de onzichtbare, hetzij tronen, hetzij heerschappijen, hetzij overheden, hetzij machten; alle dingen zijn door Hem en tot Hem geschapen;</a:t>
            </a:r>
            <a:r>
              <a:rPr lang="nl-NL" baseline="30000" dirty="0">
                <a:latin typeface="Verdana" panose="020B0604030504040204" pitchFamily="34" charset="0"/>
                <a:ea typeface="Verdana" panose="020B0604030504040204" pitchFamily="34" charset="0"/>
                <a:cs typeface="Verdana" panose="020B0604030504040204" pitchFamily="34" charset="0"/>
              </a:rPr>
              <a:t>17</a:t>
            </a:r>
            <a:r>
              <a:rPr lang="nl-NL" dirty="0">
                <a:latin typeface="Verdana" panose="020B0604030504040204" pitchFamily="34" charset="0"/>
                <a:ea typeface="Verdana" panose="020B0604030504040204" pitchFamily="34" charset="0"/>
                <a:cs typeface="Verdana" panose="020B0604030504040204" pitchFamily="34" charset="0"/>
              </a:rPr>
              <a:t>en Hij is vóór alles en alle dingen hebben hun bestaan in Hem; </a:t>
            </a:r>
            <a:r>
              <a:rPr lang="nl-NL" baseline="30000" dirty="0">
                <a:latin typeface="Verdana" panose="020B0604030504040204" pitchFamily="34" charset="0"/>
                <a:ea typeface="Verdana" panose="020B0604030504040204" pitchFamily="34" charset="0"/>
                <a:cs typeface="Verdana" panose="020B0604030504040204" pitchFamily="34" charset="0"/>
              </a:rPr>
              <a:t>18</a:t>
            </a:r>
            <a:r>
              <a:rPr lang="nl-NL" dirty="0">
                <a:latin typeface="Verdana" panose="020B0604030504040204" pitchFamily="34" charset="0"/>
                <a:ea typeface="Verdana" panose="020B0604030504040204" pitchFamily="34" charset="0"/>
                <a:cs typeface="Verdana" panose="020B0604030504040204" pitchFamily="34" charset="0"/>
              </a:rPr>
              <a:t>en Hij is het hoofd van het lichaam, </a:t>
            </a:r>
            <a:r>
              <a:rPr lang="nl-NL" b="1" dirty="0">
                <a:latin typeface="Verdana" panose="020B0604030504040204" pitchFamily="34" charset="0"/>
                <a:ea typeface="Verdana" panose="020B0604030504040204" pitchFamily="34" charset="0"/>
                <a:cs typeface="Verdana" panose="020B0604030504040204" pitchFamily="34" charset="0"/>
              </a:rPr>
              <a:t>de ​gemeente</a:t>
            </a:r>
            <a:r>
              <a:rPr lang="nl-NL" dirty="0">
                <a:latin typeface="Verdana" panose="020B0604030504040204" pitchFamily="34" charset="0"/>
                <a:ea typeface="Verdana" panose="020B0604030504040204" pitchFamily="34" charset="0"/>
                <a:cs typeface="Verdana" panose="020B0604030504040204" pitchFamily="34" charset="0"/>
              </a:rPr>
              <a:t>. Hij is het begin, de ​eerstgeborene​ uit de doden, zodat Hij onder alles de eerste geworden is.</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34079102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4032503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12824" y="-27384"/>
            <a:ext cx="9144000" cy="172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Matth.7:21 </a:t>
            </a:r>
            <a:r>
              <a:rPr lang="nl-NL" baseline="30000" dirty="0">
                <a:latin typeface="Verdana" panose="020B0604030504040204" pitchFamily="34" charset="0"/>
                <a:ea typeface="Verdana" panose="020B0604030504040204" pitchFamily="34" charset="0"/>
                <a:cs typeface="Verdana" panose="020B0604030504040204" pitchFamily="34" charset="0"/>
              </a:rPr>
              <a:t>21</a:t>
            </a:r>
            <a:r>
              <a:rPr lang="nl-NL" dirty="0">
                <a:latin typeface="Verdana" panose="020B0604030504040204" pitchFamily="34" charset="0"/>
                <a:ea typeface="Verdana" panose="020B0604030504040204" pitchFamily="34" charset="0"/>
                <a:cs typeface="Verdana" panose="020B0604030504040204" pitchFamily="34" charset="0"/>
              </a:rPr>
              <a:t>Niet een ieder, die tot Mij zegt: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zal het Koninkrijk der hemelen binnengaan, maar wie doet de wil mijns Vaders, die in de hemelen is. </a:t>
            </a:r>
            <a:r>
              <a:rPr lang="nl-NL" baseline="30000" dirty="0">
                <a:latin typeface="Verdana" panose="020B0604030504040204" pitchFamily="34" charset="0"/>
                <a:ea typeface="Verdana" panose="020B0604030504040204" pitchFamily="34" charset="0"/>
                <a:cs typeface="Verdana" panose="020B0604030504040204" pitchFamily="34" charset="0"/>
              </a:rPr>
              <a:t>22</a:t>
            </a:r>
            <a:r>
              <a:rPr lang="nl-NL" dirty="0">
                <a:latin typeface="Verdana" panose="020B0604030504040204" pitchFamily="34" charset="0"/>
                <a:ea typeface="Verdana" panose="020B0604030504040204" pitchFamily="34" charset="0"/>
                <a:cs typeface="Verdana" panose="020B0604030504040204" pitchFamily="34" charset="0"/>
              </a:rPr>
              <a:t>Velen zullen te dien dage tot Mij zeggen: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a:t>
            </a:r>
            <a:r>
              <a:rPr lang="nl-N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hebben wij niet in uw naam geprofeteerd en in uw naam boze geesten uitgedreven en in uw naam vele krachten gedaan? </a:t>
            </a:r>
            <a:r>
              <a:rPr lang="nl-NL" baseline="30000" dirty="0">
                <a:latin typeface="Verdana" panose="020B0604030504040204" pitchFamily="34" charset="0"/>
                <a:ea typeface="Verdana" panose="020B0604030504040204" pitchFamily="34" charset="0"/>
                <a:cs typeface="Verdana" panose="020B0604030504040204" pitchFamily="34" charset="0"/>
              </a:rPr>
              <a:t>23</a:t>
            </a:r>
            <a:r>
              <a:rPr lang="nl-NL" dirty="0">
                <a:latin typeface="Verdana" panose="020B0604030504040204" pitchFamily="34" charset="0"/>
                <a:ea typeface="Verdana" panose="020B0604030504040204" pitchFamily="34" charset="0"/>
                <a:cs typeface="Verdana" panose="020B0604030504040204" pitchFamily="34" charset="0"/>
              </a:rPr>
              <a:t>En dan zal Ik hun openlijk zeggen: Ik heb u nooit gekend; gaat weg van Mij, gij werkers der ​wetteloosheid.</a:t>
            </a:r>
          </a:p>
          <a:p>
            <a:r>
              <a:rPr lang="nl-NL" dirty="0">
                <a:latin typeface="Verdana" panose="020B0604030504040204" pitchFamily="34" charset="0"/>
                <a:ea typeface="Verdana" panose="020B0604030504040204" pitchFamily="34" charset="0"/>
                <a:cs typeface="Verdana" panose="020B0604030504040204" pitchFamily="34" charset="0"/>
              </a:rPr>
              <a:t/>
            </a:r>
            <a:br>
              <a:rPr lang="nl-NL" dirty="0">
                <a:latin typeface="Verdana" panose="020B0604030504040204" pitchFamily="34" charset="0"/>
                <a:ea typeface="Verdana" panose="020B0604030504040204" pitchFamily="34" charset="0"/>
                <a:cs typeface="Verdana" panose="020B0604030504040204" pitchFamily="34" charset="0"/>
              </a:rPr>
            </a:b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hthoek 10"/>
          <p:cNvSpPr/>
          <p:nvPr/>
        </p:nvSpPr>
        <p:spPr>
          <a:xfrm>
            <a:off x="12824" y="3636312"/>
            <a:ext cx="9108000" cy="201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Voor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Joodse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wijzen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was het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geestelijke</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term die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wijst</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op het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gezag</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God over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een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persoon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die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zich</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onder</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Torah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stelt.Rabbi</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bg1"/>
                </a:solidFill>
                <a:latin typeface="Verdana" panose="020B0604030504040204" pitchFamily="34" charset="0"/>
                <a:ea typeface="Verdana" panose="020B0604030504040204" pitchFamily="34" charset="0"/>
                <a:cs typeface="Verdana" panose="020B0604030504040204" pitchFamily="34" charset="0"/>
              </a:rPr>
              <a:t>Yehoshua</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ben </a:t>
            </a:r>
            <a:r>
              <a:rPr lang="en-US"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Korhah</a:t>
            </a: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smtClean="0">
                <a:latin typeface="Verdana" panose="020B0604030504040204" pitchFamily="34" charset="0"/>
                <a:ea typeface="Verdana" panose="020B0604030504040204" pitchFamily="34" charset="0"/>
                <a:cs typeface="Verdana" panose="020B0604030504040204" pitchFamily="34" charset="0"/>
              </a:rPr>
              <a:t>Waarom wordt </a:t>
            </a:r>
            <a:r>
              <a:rPr lang="nl-NL" dirty="0">
                <a:latin typeface="Verdana" panose="020B0604030504040204" pitchFamily="34" charset="0"/>
                <a:ea typeface="Verdana" panose="020B0604030504040204" pitchFamily="34" charset="0"/>
                <a:cs typeface="Verdana" panose="020B0604030504040204" pitchFamily="34" charset="0"/>
              </a:rPr>
              <a:t>'Hoor, O Israël' [Deut. 6: 4-9] </a:t>
            </a:r>
            <a:r>
              <a:rPr lang="nl-NL" dirty="0" smtClean="0">
                <a:latin typeface="Verdana" panose="020B0604030504040204" pitchFamily="34" charset="0"/>
                <a:ea typeface="Verdana" panose="020B0604030504040204" pitchFamily="34" charset="0"/>
                <a:cs typeface="Verdana" panose="020B0604030504040204" pitchFamily="34" charset="0"/>
              </a:rPr>
              <a:t>gereciteerd voor </a:t>
            </a:r>
            <a:r>
              <a:rPr lang="nl-NL" dirty="0">
                <a:latin typeface="Verdana" panose="020B0604030504040204" pitchFamily="34" charset="0"/>
                <a:ea typeface="Verdana" panose="020B0604030504040204" pitchFamily="34" charset="0"/>
                <a:cs typeface="Verdana" panose="020B0604030504040204" pitchFamily="34" charset="0"/>
              </a:rPr>
              <a:t>de woorden </a:t>
            </a:r>
            <a:r>
              <a:rPr lang="nl-NL" dirty="0" smtClean="0">
                <a:latin typeface="Verdana" panose="020B0604030504040204" pitchFamily="34" charset="0"/>
                <a:ea typeface="Verdana" panose="020B0604030504040204" pitchFamily="34" charset="0"/>
                <a:cs typeface="Verdana" panose="020B0604030504040204" pitchFamily="34" charset="0"/>
              </a:rPr>
              <a:t>"</a:t>
            </a:r>
            <a:r>
              <a:rPr lang="nl-NL" dirty="0">
                <a:latin typeface="Verdana" panose="020B0604030504040204" pitchFamily="34" charset="0"/>
                <a:ea typeface="Verdana" panose="020B0604030504040204" pitchFamily="34" charset="0"/>
                <a:cs typeface="Verdana" panose="020B0604030504040204" pitchFamily="34" charset="0"/>
              </a:rPr>
              <a:t>Indien gij nu aandachtig luistert naar de geboden</a:t>
            </a:r>
            <a:r>
              <a:rPr lang="nl-NL" dirty="0" smtClean="0">
                <a:latin typeface="Verdana" panose="020B0604030504040204" pitchFamily="34" charset="0"/>
                <a:ea typeface="Verdana" panose="020B0604030504040204" pitchFamily="34" charset="0"/>
                <a:cs typeface="Verdana" panose="020B0604030504040204" pitchFamily="34" charset="0"/>
              </a:rPr>
              <a:t>" </a:t>
            </a:r>
            <a:r>
              <a:rPr lang="nl-NL" dirty="0">
                <a:latin typeface="Verdana" panose="020B0604030504040204" pitchFamily="34" charset="0"/>
                <a:ea typeface="Verdana" panose="020B0604030504040204" pitchFamily="34" charset="0"/>
                <a:cs typeface="Verdana" panose="020B0604030504040204" pitchFamily="34" charset="0"/>
              </a:rPr>
              <a:t>[Deut. 11: 13-21] in de dagelijkse gebeden? Om aan te geven dat men eerst het koninkrijk der hemelen </a:t>
            </a:r>
            <a:r>
              <a:rPr lang="nl-NL" dirty="0" smtClean="0">
                <a:latin typeface="Verdana" panose="020B0604030504040204" pitchFamily="34" charset="0"/>
                <a:ea typeface="Verdana" panose="020B0604030504040204" pitchFamily="34" charset="0"/>
                <a:cs typeface="Verdana" panose="020B0604030504040204" pitchFamily="34" charset="0"/>
              </a:rPr>
              <a:t>moet </a:t>
            </a:r>
            <a:r>
              <a:rPr lang="nl-NL" dirty="0">
                <a:latin typeface="Verdana" panose="020B0604030504040204" pitchFamily="34" charset="0"/>
                <a:ea typeface="Verdana" panose="020B0604030504040204" pitchFamily="34" charset="0"/>
                <a:cs typeface="Verdana" panose="020B0604030504040204" pitchFamily="34" charset="0"/>
              </a:rPr>
              <a:t>accepteren en pas daarna het juk van de geboden. (</a:t>
            </a:r>
            <a:r>
              <a:rPr lang="nl-NL" dirty="0" err="1">
                <a:latin typeface="Verdana" panose="020B0604030504040204" pitchFamily="34" charset="0"/>
                <a:ea typeface="Verdana" panose="020B0604030504040204" pitchFamily="34" charset="0"/>
                <a:cs typeface="Verdana" panose="020B0604030504040204" pitchFamily="34" charset="0"/>
              </a:rPr>
              <a:t>Mishnah</a:t>
            </a:r>
            <a:r>
              <a:rPr lang="nl-NL" dirty="0">
                <a:latin typeface="Verdana" panose="020B0604030504040204" pitchFamily="34" charset="0"/>
                <a:ea typeface="Verdana" panose="020B0604030504040204" pitchFamily="34" charset="0"/>
                <a:cs typeface="Verdana" panose="020B0604030504040204" pitchFamily="34" charset="0"/>
              </a:rPr>
              <a:t>, </a:t>
            </a:r>
            <a:r>
              <a:rPr lang="nl-NL" dirty="0" err="1">
                <a:latin typeface="Verdana" panose="020B0604030504040204" pitchFamily="34" charset="0"/>
                <a:ea typeface="Verdana" panose="020B0604030504040204" pitchFamily="34" charset="0"/>
                <a:cs typeface="Verdana" panose="020B0604030504040204" pitchFamily="34" charset="0"/>
              </a:rPr>
              <a:t>Berachot</a:t>
            </a:r>
            <a:r>
              <a:rPr lang="nl-NL" dirty="0">
                <a:latin typeface="Verdana" panose="020B0604030504040204" pitchFamily="34" charset="0"/>
                <a:ea typeface="Verdana" panose="020B0604030504040204" pitchFamily="34" charset="0"/>
                <a:cs typeface="Verdana" panose="020B0604030504040204" pitchFamily="34" charset="0"/>
              </a:rPr>
              <a:t> 2: 2)</a:t>
            </a:r>
          </a:p>
          <a:p>
            <a:r>
              <a:rPr lang="nl-NL" dirty="0">
                <a:latin typeface="Verdana" panose="020B0604030504040204" pitchFamily="34" charset="0"/>
                <a:ea typeface="Verdana" panose="020B0604030504040204" pitchFamily="34" charset="0"/>
                <a:cs typeface="Verdana" panose="020B0604030504040204" pitchFamily="34" charset="0"/>
              </a:rPr>
              <a:t/>
            </a:r>
            <a:br>
              <a:rPr lang="nl-NL" dirty="0">
                <a:latin typeface="Verdana" panose="020B0604030504040204" pitchFamily="34" charset="0"/>
                <a:ea typeface="Verdana" panose="020B0604030504040204" pitchFamily="34" charset="0"/>
                <a:cs typeface="Verdana" panose="020B0604030504040204" pitchFamily="34" charset="0"/>
              </a:rPr>
            </a:b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818" y="1725518"/>
            <a:ext cx="9144000"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Matth.6:10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uw Koninkrijk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kome; uw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wil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geschiede, gelijk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de hemel alzo ook op de aarde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458" y="2398300"/>
            <a:ext cx="9144000"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he-IL" dirty="0">
                <a:solidFill>
                  <a:schemeClr val="bg1"/>
                </a:solidFill>
                <a:latin typeface="Verdana" panose="020B0604030504040204" pitchFamily="34" charset="0"/>
                <a:ea typeface="Verdana" panose="020B0604030504040204" pitchFamily="34" charset="0"/>
              </a:rPr>
              <a:t> </a:t>
            </a:r>
            <a:r>
              <a:rPr lang="he-IL" b="1" dirty="0">
                <a:solidFill>
                  <a:schemeClr val="bg1"/>
                </a:solidFill>
                <a:latin typeface="Verdana" panose="020B0604030504040204" pitchFamily="34" charset="0"/>
                <a:ea typeface="Verdana" panose="020B0604030504040204" pitchFamily="34" charset="0"/>
                <a:cs typeface="+mj-cs"/>
              </a:rPr>
              <a:t>מַלְכוּת </a:t>
            </a:r>
            <a:r>
              <a:rPr lang="he-IL" b="1" dirty="0" smtClean="0">
                <a:solidFill>
                  <a:schemeClr val="bg1"/>
                </a:solidFill>
                <a:latin typeface="Verdana" panose="020B0604030504040204" pitchFamily="34" charset="0"/>
                <a:ea typeface="Verdana" panose="020B0604030504040204" pitchFamily="34" charset="0"/>
                <a:cs typeface="+mj-cs"/>
              </a:rPr>
              <a:t>שָׁמַיִם</a:t>
            </a:r>
            <a:r>
              <a:rPr lang="nl-NL" dirty="0" smtClean="0">
                <a:solidFill>
                  <a:schemeClr val="bg1"/>
                </a:solidFill>
                <a:latin typeface="Verdana" panose="020B0604030504040204" pitchFamily="34" charset="0"/>
                <a:ea typeface="Verdana" panose="020B0604030504040204" pitchFamily="34" charset="0"/>
              </a:rPr>
              <a:t>(</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malchūt</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shāmayim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Koninkrijk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der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hemelen, Koninkrijk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God</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gebruik komt alleen voor bij de Joodse wijzen en de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evangelien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7" name="Rechthoek 6"/>
          <p:cNvSpPr/>
          <p:nvPr/>
        </p:nvSpPr>
        <p:spPr>
          <a:xfrm>
            <a:off x="12824" y="3064285"/>
            <a:ext cx="9144000" cy="61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Dan.4:3 Zijn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koningschap is een eeuwig koningschap, en zijn heerschappij van geslacht tot geslacht! </a:t>
            </a:r>
          </a:p>
        </p:txBody>
      </p:sp>
      <p:graphicFrame>
        <p:nvGraphicFramePr>
          <p:cNvPr id="8" name="Tabel 7"/>
          <p:cNvGraphicFramePr>
            <a:graphicFrameLocks noGrp="1"/>
          </p:cNvGraphicFramePr>
          <p:nvPr>
            <p:extLst>
              <p:ext uri="{D42A27DB-BD31-4B8C-83A1-F6EECF244321}">
                <p14:modId xmlns:p14="http://schemas.microsoft.com/office/powerpoint/2010/main" val="234079102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737412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hoek 4"/>
          <p:cNvSpPr/>
          <p:nvPr/>
        </p:nvSpPr>
        <p:spPr>
          <a:xfrm>
            <a:off x="0" y="18981"/>
            <a:ext cx="9144000" cy="6863417"/>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Koninkrijk Gods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gekomen is met kracht.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verheerlijking op de berg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Deze is mijn Zoon, de geliefde, hoort naar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5456" y="1196752"/>
            <a:ext cx="9216000"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ucas 10: 9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Koninkrijk Gods is nabij u gekomen</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r>
            <a:b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Grieks lijkt dit te wijzen op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tijd</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Vertaald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Hebreeuws wordt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a:t>
            </a:r>
            <a:r>
              <a:rPr lang="he-IL" sz="2000" b="1" dirty="0" smtClean="0">
                <a:solidFill>
                  <a:schemeClr val="bg1"/>
                </a:solidFill>
                <a:latin typeface="Verdana" panose="020B0604030504040204" pitchFamily="34" charset="0"/>
                <a:ea typeface="Verdana" panose="020B0604030504040204" pitchFamily="34" charset="0"/>
                <a:cs typeface="+mj-cs"/>
              </a:rPr>
              <a:t>קָרְבָה אֲלֵיכֶם</a:t>
            </a:r>
            <a:r>
              <a:rPr lang="nl-NL" sz="2000" b="1" dirty="0" smtClean="0">
                <a:solidFill>
                  <a:schemeClr val="bg1"/>
                </a:solidFill>
                <a:latin typeface="Verdana" panose="020B0604030504040204" pitchFamily="34" charset="0"/>
                <a:ea typeface="Verdana" panose="020B0604030504040204" pitchFamily="34" charset="0"/>
                <a:cs typeface="+mj-cs"/>
              </a:rPr>
              <a:t>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qārvāh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baseline="30000" dirty="0" err="1">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lēchem</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deze context wijst het niet op tijd, maar op ruimte. Dit gebruik wijst op fysieke intimiteit en het wordt zelfs als eufemisme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gebruikt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 geslachtsgemeenschap.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Gen. 20:4; Lev. 18:6, 14; 20:16; Deut. 22:14; Isa. 8:3;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Ezek</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18:6</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34079102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Koninkrijk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622781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924973"/>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zes dagen later nam ​Jezus​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Petrus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​Jakobus​ en ​Johannes​ mede en leidde hen een hoge berg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hen alleen. En zijn gedaante veranderde voor hun ogen,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Petrus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is mijn Zoon, de geliefde, hoort naar Hem</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zijn</a:t>
            </a:r>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30186145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1802" y="3212975"/>
            <a:ext cx="9144000" cy="324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endPar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Petrus, Jakobus en Johannes</a:t>
            </a:r>
          </a:p>
          <a:p>
            <a:pPr algn="ct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Petrus als eerste genoemd!</a:t>
            </a:r>
          </a:p>
          <a:p>
            <a:pPr algn="ct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Petrus antwoordde!</a:t>
            </a:r>
          </a:p>
          <a:p>
            <a:pPr algn="ctr"/>
            <a:endPar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Petrus komt ook hier weer naar voren als ooggetuige en verslaggever en omdat dit evangelie opent met </a:t>
            </a:r>
            <a:r>
              <a:rPr lang="nl-NL"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kata</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markon</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volgens Markus, lijkt Markus de schrijver van </a:t>
            </a:r>
            <a:r>
              <a:rPr lang="nl-NL"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Petrus’verslag</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870775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76000"/>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zes dagen later nam ​Jezus​ ​Petrus​ en ​Jakobus​ en ​Johannes​ mede en leidde hen een hoge berg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 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hen alleen. En zijn gedaante veranderde voor hun ogen,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schitterend, hel wit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zoals geen voller op aarde ze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is mijn Zoon, de geliefde, hoort naar Hem.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262161304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1802" y="2924944"/>
            <a:ext cx="9144000"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Dan.7:9 “Terwijl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ik bleef toekijken, werden tronen opgesteld, en een Oude van dagen zette Zich neder; zijn kleed was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wit als sneeu</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w en zijn hoofdhaar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blank als wol</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Rechthoek 2"/>
          <p:cNvSpPr/>
          <p:nvPr/>
        </p:nvSpPr>
        <p:spPr>
          <a:xfrm>
            <a:off x="-9568" y="3789040"/>
            <a:ext cx="9144000" cy="115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Openb.1:13 “en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te midden van de kandelaren iemand als eens mensen zoon, bekleed met een tot de voeten reikend gewaad, en aan de borsten omgord met een gouden ​gordel; </a:t>
            </a:r>
            <a:r>
              <a:rPr lang="nl-NL"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en zijn hoofd en zijn haren waren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wit als witte wol, als sneeuw</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hthoek 5"/>
          <p:cNvSpPr/>
          <p:nvPr/>
        </p:nvSpPr>
        <p:spPr>
          <a:xfrm>
            <a:off x="-15766" y="4941168"/>
            <a:ext cx="9144000" cy="86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Jes.1:18 “al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waren uw zonden </a:t>
            </a:r>
            <a:r>
              <a:rPr lang="nl-NL" i="1" dirty="0" err="1">
                <a:solidFill>
                  <a:schemeClr val="bg1"/>
                </a:solidFill>
                <a:latin typeface="Verdana" panose="020B0604030504040204" pitchFamily="34" charset="0"/>
                <a:ea typeface="Verdana" panose="020B0604030504040204" pitchFamily="34" charset="0"/>
                <a:cs typeface="Verdana" panose="020B0604030504040204" pitchFamily="34" charset="0"/>
              </a:rPr>
              <a:t>alsscharlaken</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 zullen wit worden  als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sneeuw</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al waren zij rood als karmozijn</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 zij </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zullen worden als witte </a:t>
            </a:r>
            <a:r>
              <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rPr>
              <a:t>wol</a:t>
            </a:r>
            <a:r>
              <a:rPr lang="nl-NL"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0" y="5805264"/>
            <a:ext cx="9144000"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Pred.9:8 “Laten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uw klederen te allen tijde wit zijn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olie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ontbreke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niet op uw hoofd</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7024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2844448" y="1884200"/>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doop en de verzoeking in de woestijn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naar Galilea – De roeping der eerste discipelen</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Font typeface="Arial" panose="020B0604020202020204" pitchFamily="34" charset="0"/>
              <a:buNone/>
            </a:pP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graphicFrame>
        <p:nvGraphicFramePr>
          <p:cNvPr id="19" name="Tabel 18"/>
          <p:cNvGraphicFramePr>
            <a:graphicFrameLocks noGrp="1"/>
          </p:cNvGraphicFramePr>
          <p:nvPr>
            <p:extLst>
              <p:ext uri="{D42A27DB-BD31-4B8C-83A1-F6EECF244321}">
                <p14:modId xmlns:p14="http://schemas.microsoft.com/office/powerpoint/2010/main" val="381000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lumMod val="50000"/>
                            </a:schemeClr>
                          </a:solidFill>
                        </a:rPr>
                        <a:t>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3-9</a:t>
                      </a:r>
                    </a:p>
                    <a:p>
                      <a:pPr algn="ctr"/>
                      <a:r>
                        <a:rPr lang="nl-NL" sz="1000" dirty="0" smtClean="0">
                          <a:solidFill>
                            <a:schemeClr val="bg1">
                              <a:lumMod val="50000"/>
                            </a:schemeClr>
                          </a:solidFill>
                        </a:rPr>
                        <a:t>de 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10-12</a:t>
                      </a:r>
                    </a:p>
                    <a:p>
                      <a:pPr algn="ctr"/>
                      <a:r>
                        <a:rPr lang="nl-NL" sz="1000" dirty="0" smtClean="0">
                          <a:solidFill>
                            <a:schemeClr val="bg1">
                              <a:lumMod val="50000"/>
                            </a:schemeClr>
                          </a:solidFill>
                        </a:rPr>
                        <a:t>gelijkenissen</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13-20</a:t>
                      </a:r>
                    </a:p>
                    <a:p>
                      <a:pPr algn="ctr"/>
                      <a:r>
                        <a:rPr lang="nl-NL" sz="1000" dirty="0" smtClean="0">
                          <a:solidFill>
                            <a:schemeClr val="bg1">
                              <a:lumMod val="50000"/>
                            </a:schemeClr>
                          </a:solidFill>
                        </a:rPr>
                        <a:t>uitleg </a:t>
                      </a:r>
                      <a:r>
                        <a:rPr lang="nl-NL" sz="1000" baseline="0" dirty="0" smtClean="0">
                          <a:solidFill>
                            <a:schemeClr val="bg1">
                              <a:lumMod val="50000"/>
                            </a:schemeClr>
                          </a:solidFill>
                        </a:rPr>
                        <a:t> </a:t>
                      </a:r>
                      <a:r>
                        <a:rPr lang="nl-NL" sz="1000" dirty="0" smtClean="0">
                          <a:solidFill>
                            <a:schemeClr val="bg1">
                              <a:lumMod val="50000"/>
                            </a:schemeClr>
                          </a:solidFill>
                        </a:rPr>
                        <a:t>zaaier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21-23</a:t>
                      </a:r>
                    </a:p>
                    <a:p>
                      <a:pPr algn="ctr"/>
                      <a:r>
                        <a:rPr lang="nl-NL" sz="1000" dirty="0" smtClean="0">
                          <a:solidFill>
                            <a:schemeClr val="bg1">
                              <a:lumMod val="50000"/>
                            </a:schemeClr>
                          </a:solidFill>
                        </a:rPr>
                        <a:t>de lamp</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24-25</a:t>
                      </a:r>
                    </a:p>
                    <a:p>
                      <a:pPr algn="ctr"/>
                      <a:r>
                        <a:rPr lang="nl-NL" sz="1000" dirty="0" smtClean="0">
                          <a:solidFill>
                            <a:schemeClr val="bg1">
                              <a:lumMod val="50000"/>
                            </a:schemeClr>
                          </a:solidFill>
                        </a:rPr>
                        <a:t>de</a:t>
                      </a:r>
                      <a:r>
                        <a:rPr lang="nl-NL" sz="1000" baseline="0" dirty="0" smtClean="0">
                          <a:solidFill>
                            <a:schemeClr val="bg1">
                              <a:lumMod val="50000"/>
                            </a:schemeClr>
                          </a:solidFill>
                        </a:rPr>
                        <a:t> maat</a:t>
                      </a:r>
                      <a:endParaRPr lang="nl-NL" sz="1000" dirty="0" smtClean="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26-29</a:t>
                      </a:r>
                    </a:p>
                    <a:p>
                      <a:pPr algn="ctr"/>
                      <a:r>
                        <a:rPr lang="nl-NL" sz="1000" dirty="0" smtClean="0">
                          <a:solidFill>
                            <a:schemeClr val="bg1">
                              <a:lumMod val="50000"/>
                            </a:schemeClr>
                          </a:solidFill>
                        </a:rPr>
                        <a:t>het wonder</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30-32</a:t>
                      </a:r>
                    </a:p>
                    <a:p>
                      <a:pPr algn="ctr"/>
                      <a:r>
                        <a:rPr lang="nl-NL" sz="1000" dirty="0" smtClean="0">
                          <a:solidFill>
                            <a:schemeClr val="bg1">
                              <a:lumMod val="50000"/>
                            </a:schemeClr>
                          </a:solidFill>
                        </a:rPr>
                        <a:t>Mosterdzaad</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lumMod val="50000"/>
                            </a:schemeClr>
                          </a:solidFill>
                        </a:rPr>
                        <a:t>35-41</a:t>
                      </a:r>
                    </a:p>
                    <a:p>
                      <a:pPr algn="ctr"/>
                      <a:r>
                        <a:rPr lang="nl-NL" sz="1000" dirty="0" smtClean="0">
                          <a:solidFill>
                            <a:schemeClr val="bg1">
                              <a:lumMod val="50000"/>
                            </a:schemeClr>
                          </a:solidFill>
                        </a:rPr>
                        <a:t>storm</a:t>
                      </a:r>
                      <a:endParaRPr lang="nl-NL" sz="1000" dirty="0">
                        <a:solidFill>
                          <a:schemeClr val="bg1">
                            <a:lumMod val="50000"/>
                          </a:schemeClr>
                        </a:solidFill>
                      </a:endParaRPr>
                    </a:p>
                  </a:txBody>
                  <a:tcPr>
                    <a:cell3D prstMaterial="dkEdge">
                      <a:bevel w="25400" h="25400" prst="angle"/>
                      <a:lightRig rig="flood" dir="t"/>
                    </a:cell3D>
                    <a:solidFill>
                      <a:srgbClr val="220B00"/>
                    </a:solidFill>
                  </a:tcPr>
                </a:tc>
              </a:tr>
            </a:tbl>
          </a:graphicData>
        </a:graphic>
      </p:graphicFrame>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1288"/>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2303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986528"/>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zes dagen later nam ​Jezus​ ​Petrus​ en ​Jakobus​ en ​Johannes​ mede en leidde hen een hoge berg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hen alleen. En zijn gedaante veranderde voor hun ogen,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Elia​ met ​Mozes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zij waren in gesprek met ​Jezus.</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is mijn Zoon, de geliefde, hoort naar Hem.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389958648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1802" y="3140967"/>
            <a:ext cx="9144000" cy="172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Kon.2:11 “</a:t>
            </a:r>
            <a:r>
              <a:rPr lang="nl-NL" sz="2000" i="1" dirty="0">
                <a:latin typeface="Verdana" panose="020B0604030504040204" pitchFamily="34" charset="0"/>
                <a:ea typeface="Verdana" panose="020B0604030504040204" pitchFamily="34" charset="0"/>
                <a:cs typeface="Verdana" panose="020B0604030504040204" pitchFamily="34" charset="0"/>
              </a:rPr>
              <a:t>En, terwijl zij voortgingen, al wandelende en sprekende, zie, een vurige wagen en vurige paarden! en die maakten scheiding tussen hen beiden. </a:t>
            </a:r>
            <a:r>
              <a:rPr lang="nl-NL" sz="2000" b="1" i="1" dirty="0">
                <a:latin typeface="Verdana" panose="020B0604030504040204" pitchFamily="34" charset="0"/>
                <a:ea typeface="Verdana" panose="020B0604030504040204" pitchFamily="34" charset="0"/>
                <a:cs typeface="Verdana" panose="020B0604030504040204" pitchFamily="34" charset="0"/>
              </a:rPr>
              <a:t>Alzo voer Elia in een storm ten hemel</a:t>
            </a:r>
            <a:r>
              <a:rPr lang="nl-NL" sz="2000" i="1" dirty="0">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Rechthoek 2"/>
          <p:cNvSpPr/>
          <p:nvPr/>
        </p:nvSpPr>
        <p:spPr>
          <a:xfrm>
            <a:off x="-9568" y="4869159"/>
            <a:ext cx="9144000" cy="162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spAutoFit/>
          </a:bodyPr>
          <a:lstStyle/>
          <a:p>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Deut.34:5 “</a:t>
            </a:r>
            <a:r>
              <a:rPr lang="nl-NL" sz="2000" i="1" dirty="0" smtClean="0">
                <a:latin typeface="Verdana" panose="020B0604030504040204" pitchFamily="34" charset="0"/>
                <a:ea typeface="Verdana" panose="020B0604030504040204" pitchFamily="34" charset="0"/>
                <a:cs typeface="Verdana" panose="020B0604030504040204" pitchFamily="34" charset="0"/>
              </a:rPr>
              <a:t>Toen </a:t>
            </a:r>
            <a:r>
              <a:rPr lang="nl-NL" sz="2000" i="1" dirty="0">
                <a:latin typeface="Verdana" panose="020B0604030504040204" pitchFamily="34" charset="0"/>
                <a:ea typeface="Verdana" panose="020B0604030504040204" pitchFamily="34" charset="0"/>
                <a:cs typeface="Verdana" panose="020B0604030504040204" pitchFamily="34" charset="0"/>
              </a:rPr>
              <a:t>stierf </a:t>
            </a:r>
            <a:r>
              <a:rPr lang="nl-NL" sz="2000" b="1" i="1" dirty="0">
                <a:latin typeface="Verdana" panose="020B0604030504040204" pitchFamily="34" charset="0"/>
                <a:ea typeface="Verdana" panose="020B0604030504040204" pitchFamily="34" charset="0"/>
                <a:cs typeface="Verdana" panose="020B0604030504040204" pitchFamily="34" charset="0"/>
              </a:rPr>
              <a:t>​Mozes</a:t>
            </a:r>
            <a:r>
              <a:rPr lang="nl-NL" sz="2000" i="1" dirty="0">
                <a:latin typeface="Verdana" panose="020B0604030504040204" pitchFamily="34" charset="0"/>
                <a:ea typeface="Verdana" panose="020B0604030504040204" pitchFamily="34" charset="0"/>
                <a:cs typeface="Verdana" panose="020B0604030504040204" pitchFamily="34" charset="0"/>
              </a:rPr>
              <a:t>, de knecht des </a:t>
            </a:r>
            <a:r>
              <a:rPr lang="nl-NL" sz="2000" i="1" cap="small" dirty="0">
                <a:latin typeface="Verdana" panose="020B0604030504040204" pitchFamily="34" charset="0"/>
                <a:ea typeface="Verdana" panose="020B0604030504040204" pitchFamily="34" charset="0"/>
                <a:cs typeface="Verdana" panose="020B0604030504040204" pitchFamily="34" charset="0"/>
              </a:rPr>
              <a:t>Heren</a:t>
            </a:r>
            <a:r>
              <a:rPr lang="nl-NL" sz="2000" i="1" dirty="0">
                <a:latin typeface="Verdana" panose="020B0604030504040204" pitchFamily="34" charset="0"/>
                <a:ea typeface="Verdana" panose="020B0604030504040204" pitchFamily="34" charset="0"/>
                <a:cs typeface="Verdana" panose="020B0604030504040204" pitchFamily="34" charset="0"/>
              </a:rPr>
              <a:t>, aldaar in het land ​Moab, volgens des </a:t>
            </a:r>
            <a:r>
              <a:rPr lang="nl-NL" sz="2000" i="1" cap="small" dirty="0">
                <a:latin typeface="Verdana" panose="020B0604030504040204" pitchFamily="34" charset="0"/>
                <a:ea typeface="Verdana" panose="020B0604030504040204" pitchFamily="34" charset="0"/>
                <a:cs typeface="Verdana" panose="020B0604030504040204" pitchFamily="34" charset="0"/>
              </a:rPr>
              <a:t>Heren</a:t>
            </a:r>
            <a:r>
              <a:rPr lang="nl-NL" sz="2000" i="1" dirty="0">
                <a:latin typeface="Verdana" panose="020B0604030504040204" pitchFamily="34" charset="0"/>
                <a:ea typeface="Verdana" panose="020B0604030504040204" pitchFamily="34" charset="0"/>
                <a:cs typeface="Verdana" panose="020B0604030504040204" pitchFamily="34" charset="0"/>
              </a:rPr>
              <a:t> woord. </a:t>
            </a:r>
            <a:r>
              <a:rPr lang="nl-NL" sz="2000" i="1" baseline="30000" dirty="0">
                <a:latin typeface="Verdana" panose="020B0604030504040204" pitchFamily="34" charset="0"/>
                <a:ea typeface="Verdana" panose="020B0604030504040204" pitchFamily="34" charset="0"/>
                <a:cs typeface="Verdana" panose="020B0604030504040204" pitchFamily="34" charset="0"/>
              </a:rPr>
              <a:t>6</a:t>
            </a:r>
            <a:r>
              <a:rPr lang="nl-NL" sz="2000" i="1" dirty="0">
                <a:latin typeface="Verdana" panose="020B0604030504040204" pitchFamily="34" charset="0"/>
                <a:ea typeface="Verdana" panose="020B0604030504040204" pitchFamily="34" charset="0"/>
                <a:cs typeface="Verdana" panose="020B0604030504040204" pitchFamily="34" charset="0"/>
              </a:rPr>
              <a:t>En Hij ​begroef​ hem in een dal in het land ​Moab, tegenover Bet-</a:t>
            </a:r>
            <a:r>
              <a:rPr lang="nl-NL" sz="2000" i="1" dirty="0" err="1">
                <a:latin typeface="Verdana" panose="020B0604030504040204" pitchFamily="34" charset="0"/>
                <a:ea typeface="Verdana" panose="020B0604030504040204" pitchFamily="34" charset="0"/>
                <a:cs typeface="Verdana" panose="020B0604030504040204" pitchFamily="34" charset="0"/>
              </a:rPr>
              <a:t>Peor</a:t>
            </a:r>
            <a:r>
              <a:rPr lang="nl-NL" sz="2000" i="1" dirty="0">
                <a:latin typeface="Verdana" panose="020B0604030504040204" pitchFamily="34" charset="0"/>
                <a:ea typeface="Verdana" panose="020B0604030504040204" pitchFamily="34" charset="0"/>
                <a:cs typeface="Verdana" panose="020B0604030504040204" pitchFamily="34" charset="0"/>
              </a:rPr>
              <a:t>, en niemand heeft zijn ​graf​ geweten tot op de huidige dag.</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372150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78652349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5250" y="2390450"/>
            <a:ext cx="9144000" cy="163121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Deuteronomium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Rabbah</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11:10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Misjna</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i="1" dirty="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Hier vinden we een verslag van een geschil,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over Mozes’ dood,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tussen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Samma'el</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engel des doods (satan)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de engel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Michaël.</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hthoek 5"/>
          <p:cNvSpPr/>
          <p:nvPr/>
        </p:nvSpPr>
        <p:spPr>
          <a:xfrm>
            <a:off x="516" y="85100"/>
            <a:ext cx="9144000"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Juda</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(s)1:9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”Maar </a:t>
            </a:r>
            <a:r>
              <a:rPr lang="nl-NL" sz="2000" b="1" dirty="0">
                <a:latin typeface="Verdana" panose="020B0604030504040204" pitchFamily="34" charset="0"/>
                <a:ea typeface="Verdana" panose="020B0604030504040204" pitchFamily="34" charset="0"/>
                <a:cs typeface="Verdana" panose="020B0604030504040204" pitchFamily="34" charset="0"/>
              </a:rPr>
              <a:t>Michaël, de aartsengel,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durfde</a:t>
            </a:r>
            <a:r>
              <a:rPr lang="nl-NL" sz="2000" b="1" dirty="0">
                <a:latin typeface="Verdana" panose="020B0604030504040204" pitchFamily="34" charset="0"/>
                <a:ea typeface="Verdana" panose="020B0604030504040204" pitchFamily="34" charset="0"/>
                <a:cs typeface="Verdana" panose="020B0604030504040204" pitchFamily="34" charset="0"/>
              </a:rPr>
              <a:t>, toen hij met de ​duivel​ in twist gewikkeld was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over </a:t>
            </a:r>
            <a:r>
              <a:rPr lang="nl-NL" sz="2000" b="1" dirty="0">
                <a:latin typeface="Verdana" panose="020B0604030504040204" pitchFamily="34" charset="0"/>
                <a:ea typeface="Verdana" panose="020B0604030504040204" pitchFamily="34" charset="0"/>
                <a:cs typeface="Verdana" panose="020B0604030504040204" pitchFamily="34" charset="0"/>
              </a:rPr>
              <a:t>het lichaam van ​Mozes,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geen </a:t>
            </a:r>
            <a:r>
              <a:rPr lang="nl-NL" sz="2000" b="1" dirty="0">
                <a:latin typeface="Verdana" panose="020B0604030504040204" pitchFamily="34" charset="0"/>
                <a:ea typeface="Verdana" panose="020B0604030504040204" pitchFamily="34" charset="0"/>
                <a:cs typeface="Verdana" panose="020B0604030504040204" pitchFamily="34" charset="0"/>
              </a:rPr>
              <a:t>smadelijk oordeel uitbrengen,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doch </a:t>
            </a:r>
            <a:r>
              <a:rPr lang="nl-NL" sz="2000" b="1" dirty="0">
                <a:latin typeface="Verdana" panose="020B0604030504040204" pitchFamily="34" charset="0"/>
                <a:ea typeface="Verdana" panose="020B0604030504040204" pitchFamily="34" charset="0"/>
                <a:cs typeface="Verdana" panose="020B0604030504040204" pitchFamily="34" charset="0"/>
              </a:rPr>
              <a:t>hij </a:t>
            </a:r>
            <a:r>
              <a:rPr lang="nl-NL" sz="2000" b="1" dirty="0" err="1">
                <a:latin typeface="Verdana" panose="020B0604030504040204" pitchFamily="34" charset="0"/>
                <a:ea typeface="Verdana" panose="020B0604030504040204" pitchFamily="34" charset="0"/>
                <a:cs typeface="Verdana" panose="020B0604030504040204" pitchFamily="34" charset="0"/>
              </a:rPr>
              <a:t>zeide</a:t>
            </a:r>
            <a:r>
              <a:rPr lang="nl-NL" sz="2000" b="1" dirty="0">
                <a:latin typeface="Verdana" panose="020B0604030504040204" pitchFamily="34" charset="0"/>
                <a:ea typeface="Verdana" panose="020B0604030504040204" pitchFamily="34" charset="0"/>
                <a:cs typeface="Verdana" panose="020B0604030504040204" pitchFamily="34" charset="0"/>
              </a:rPr>
              <a:t>: </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a:t>
            </a:r>
            <a:r>
              <a:rPr lang="nl-NL" sz="2000" b="1" dirty="0" err="1">
                <a:latin typeface="Verdana" panose="020B0604030504040204" pitchFamily="34" charset="0"/>
                <a:ea typeface="Verdana" panose="020B0604030504040204" pitchFamily="34" charset="0"/>
                <a:cs typeface="Verdana" panose="020B0604030504040204" pitchFamily="34" charset="0"/>
              </a:rPr>
              <a:t>Here</a:t>
            </a:r>
            <a:r>
              <a:rPr lang="nl-NL" sz="2000" b="1" dirty="0">
                <a:latin typeface="Verdana" panose="020B0604030504040204" pitchFamily="34" charset="0"/>
                <a:ea typeface="Verdana" panose="020B0604030504040204" pitchFamily="34" charset="0"/>
                <a:cs typeface="Verdana" panose="020B0604030504040204" pitchFamily="34" charset="0"/>
              </a:rPr>
              <a:t> straffe u</a:t>
            </a: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b="1" dirty="0">
                <a:latin typeface="Verdana" panose="020B0604030504040204" pitchFamily="34" charset="0"/>
                <a:ea typeface="Verdana" panose="020B0604030504040204" pitchFamily="34" charset="0"/>
                <a:cs typeface="Verdana" panose="020B0604030504040204" pitchFamily="34" charset="0"/>
              </a:rPr>
              <a:t> </a:t>
            </a:r>
            <a:endPar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11802" y="4101781"/>
            <a:ext cx="9144000" cy="158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Targum</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Jonathan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leert dat Mozes graf onder Michaels autoriteit valt.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Satan is als aanklager een dienaar van God </a:t>
            </a:r>
          </a:p>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met een beperkte autoriteit</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1813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3215"/>
            <a:ext cx="9144000" cy="684000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zes dagen later nam ​Jezus​ ​Petrus​ en ​Jakobus​ en ​Johannes​ mede en leidde hen een hoge berg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 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hen alleen. En zijn gedaante veranderde voor hun ogen,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is mijn Zoon, de geliefde, hoort naar Hem. </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opeens, rondkijkende, zagen zij niemand meer bij zich dan ​Jezus​ alleen.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41630057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9568" y="3717032"/>
            <a:ext cx="9108000" cy="277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ct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Jer.23:5,6  “</a:t>
            </a:r>
            <a:r>
              <a:rPr lang="nl-NL" sz="2000" i="1" dirty="0" smtClean="0">
                <a:latin typeface="Verdana" panose="020B0604030504040204" pitchFamily="34" charset="0"/>
                <a:ea typeface="Verdana" panose="020B0604030504040204" pitchFamily="34" charset="0"/>
                <a:cs typeface="Verdana" panose="020B0604030504040204" pitchFamily="34" charset="0"/>
              </a:rPr>
              <a:t>Zie</a:t>
            </a:r>
            <a:r>
              <a:rPr lang="nl-NL" sz="2000" i="1" dirty="0">
                <a:latin typeface="Verdana" panose="020B0604030504040204" pitchFamily="34" charset="0"/>
                <a:ea typeface="Verdana" panose="020B0604030504040204" pitchFamily="34" charset="0"/>
                <a:cs typeface="Verdana" panose="020B0604030504040204" pitchFamily="34" charset="0"/>
              </a:rPr>
              <a:t>, de dagen komen, luidt het woord des </a:t>
            </a:r>
            <a:r>
              <a:rPr lang="nl-NL" sz="2000" i="1" cap="small" dirty="0">
                <a:latin typeface="Verdana" panose="020B0604030504040204" pitchFamily="34" charset="0"/>
                <a:ea typeface="Verdana" panose="020B0604030504040204" pitchFamily="34" charset="0"/>
                <a:cs typeface="Verdana" panose="020B0604030504040204" pitchFamily="34" charset="0"/>
              </a:rPr>
              <a:t>Heren</a:t>
            </a:r>
            <a:r>
              <a:rPr lang="nl-NL" sz="2000" i="1" dirty="0">
                <a:latin typeface="Verdana" panose="020B0604030504040204" pitchFamily="34" charset="0"/>
                <a:ea typeface="Verdana" panose="020B0604030504040204" pitchFamily="34" charset="0"/>
                <a:cs typeface="Verdana" panose="020B0604030504040204" pitchFamily="34" charset="0"/>
              </a:rPr>
              <a:t>,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smtClean="0">
                <a:latin typeface="Verdana" panose="020B0604030504040204" pitchFamily="34" charset="0"/>
                <a:ea typeface="Verdana" panose="020B0604030504040204" pitchFamily="34" charset="0"/>
                <a:cs typeface="Verdana" panose="020B0604030504040204" pitchFamily="34" charset="0"/>
              </a:rPr>
              <a:t>dat </a:t>
            </a:r>
            <a:r>
              <a:rPr lang="nl-NL" sz="2000" b="1" i="1" dirty="0">
                <a:latin typeface="Verdana" panose="020B0604030504040204" pitchFamily="34" charset="0"/>
                <a:ea typeface="Verdana" panose="020B0604030504040204" pitchFamily="34" charset="0"/>
                <a:cs typeface="Verdana" panose="020B0604030504040204" pitchFamily="34" charset="0"/>
              </a:rPr>
              <a:t>Ik aan ​David​ een rechtvaardige Spruit zal verwekke</a:t>
            </a:r>
            <a:r>
              <a:rPr lang="nl-NL" sz="2000" i="1" dirty="0">
                <a:latin typeface="Verdana" panose="020B0604030504040204" pitchFamily="34" charset="0"/>
                <a:ea typeface="Verdana" panose="020B0604030504040204" pitchFamily="34" charset="0"/>
                <a:cs typeface="Verdana" panose="020B0604030504040204" pitchFamily="34" charset="0"/>
              </a:rPr>
              <a:t>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die </a:t>
            </a:r>
            <a:r>
              <a:rPr lang="nl-NL" sz="2000" i="1" dirty="0">
                <a:latin typeface="Verdana" panose="020B0604030504040204" pitchFamily="34" charset="0"/>
                <a:ea typeface="Verdana" panose="020B0604030504040204" pitchFamily="34" charset="0"/>
                <a:cs typeface="Verdana" panose="020B0604030504040204" pitchFamily="34" charset="0"/>
              </a:rPr>
              <a:t>zal als ​koning​ regeren en </a:t>
            </a:r>
            <a:r>
              <a:rPr lang="nl-NL" sz="2000" b="1" i="1" dirty="0">
                <a:latin typeface="Verdana" panose="020B0604030504040204" pitchFamily="34" charset="0"/>
                <a:ea typeface="Verdana" panose="020B0604030504040204" pitchFamily="34" charset="0"/>
                <a:cs typeface="Verdana" panose="020B0604030504040204" pitchFamily="34" charset="0"/>
              </a:rPr>
              <a:t>verstandig handelen, </a:t>
            </a:r>
            <a:endParaRPr lang="nl-NL" sz="2000" b="1"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die </a:t>
            </a:r>
            <a:r>
              <a:rPr lang="nl-NL" sz="2000" i="1" dirty="0">
                <a:latin typeface="Verdana" panose="020B0604030504040204" pitchFamily="34" charset="0"/>
                <a:ea typeface="Verdana" panose="020B0604030504040204" pitchFamily="34" charset="0"/>
                <a:cs typeface="Verdana" panose="020B0604030504040204" pitchFamily="34" charset="0"/>
              </a:rPr>
              <a:t>zal </a:t>
            </a:r>
            <a:r>
              <a:rPr lang="nl-NL" sz="2000" b="1" i="1" dirty="0">
                <a:latin typeface="Verdana" panose="020B0604030504040204" pitchFamily="34" charset="0"/>
                <a:ea typeface="Verdana" panose="020B0604030504040204" pitchFamily="34" charset="0"/>
                <a:cs typeface="Verdana" panose="020B0604030504040204" pitchFamily="34" charset="0"/>
              </a:rPr>
              <a:t>recht en ​gerechtigheid</a:t>
            </a:r>
            <a:r>
              <a:rPr lang="nl-NL" sz="2000" i="1" dirty="0">
                <a:latin typeface="Verdana" panose="020B0604030504040204" pitchFamily="34" charset="0"/>
                <a:ea typeface="Verdana" panose="020B0604030504040204" pitchFamily="34" charset="0"/>
                <a:cs typeface="Verdana" panose="020B0604030504040204" pitchFamily="34" charset="0"/>
              </a:rPr>
              <a:t>​ doen in het land.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In </a:t>
            </a:r>
            <a:r>
              <a:rPr lang="nl-NL" sz="2000" i="1" dirty="0">
                <a:latin typeface="Verdana" panose="020B0604030504040204" pitchFamily="34" charset="0"/>
                <a:ea typeface="Verdana" panose="020B0604030504040204" pitchFamily="34" charset="0"/>
                <a:cs typeface="Verdana" panose="020B0604030504040204" pitchFamily="34" charset="0"/>
              </a:rPr>
              <a:t>zijn dagen zal </a:t>
            </a:r>
            <a:r>
              <a:rPr lang="nl-NL" sz="2000" i="1" dirty="0" err="1">
                <a:latin typeface="Verdana" panose="020B0604030504040204" pitchFamily="34" charset="0"/>
                <a:ea typeface="Verdana" panose="020B0604030504040204" pitchFamily="34" charset="0"/>
                <a:cs typeface="Verdana" panose="020B0604030504040204" pitchFamily="34" charset="0"/>
              </a:rPr>
              <a:t>Juda</a:t>
            </a:r>
            <a:r>
              <a:rPr lang="nl-NL" sz="2000" i="1" dirty="0">
                <a:latin typeface="Verdana" panose="020B0604030504040204" pitchFamily="34" charset="0"/>
                <a:ea typeface="Verdana" panose="020B0604030504040204" pitchFamily="34" charset="0"/>
                <a:cs typeface="Verdana" panose="020B0604030504040204" pitchFamily="34" charset="0"/>
              </a:rPr>
              <a:t> behouden worden en Israël veilig wonen;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en </a:t>
            </a:r>
            <a:r>
              <a:rPr lang="nl-NL" sz="2000" i="1" dirty="0">
                <a:latin typeface="Verdana" panose="020B0604030504040204" pitchFamily="34" charset="0"/>
                <a:ea typeface="Verdana" panose="020B0604030504040204" pitchFamily="34" charset="0"/>
                <a:cs typeface="Verdana" panose="020B0604030504040204" pitchFamily="34" charset="0"/>
              </a:rPr>
              <a:t>dit is zijn naam,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waarmede </a:t>
            </a:r>
            <a:r>
              <a:rPr lang="nl-NL" sz="2000" i="1" dirty="0">
                <a:latin typeface="Verdana" panose="020B0604030504040204" pitchFamily="34" charset="0"/>
                <a:ea typeface="Verdana" panose="020B0604030504040204" pitchFamily="34" charset="0"/>
                <a:cs typeface="Verdana" panose="020B0604030504040204" pitchFamily="34" charset="0"/>
              </a:rPr>
              <a:t>men hem zal noemen: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i="1" dirty="0" err="1" smtClean="0">
                <a:latin typeface="Verdana" panose="020B0604030504040204" pitchFamily="34" charset="0"/>
                <a:ea typeface="Verdana" panose="020B0604030504040204" pitchFamily="34" charset="0"/>
                <a:cs typeface="Verdana" panose="020B0604030504040204" pitchFamily="34" charset="0"/>
              </a:rPr>
              <a:t>de</a:t>
            </a:r>
            <a:r>
              <a:rPr lang="nl-NL" sz="2000" b="1" i="1" cap="small" dirty="0" err="1" smtClean="0">
                <a:latin typeface="Verdana" panose="020B0604030504040204" pitchFamily="34" charset="0"/>
                <a:ea typeface="Verdana" panose="020B0604030504040204" pitchFamily="34" charset="0"/>
                <a:cs typeface="Verdana" panose="020B0604030504040204" pitchFamily="34" charset="0"/>
              </a:rPr>
              <a:t>Here</a:t>
            </a:r>
            <a:r>
              <a:rPr lang="nl-NL" sz="2000" b="1" i="1" dirty="0">
                <a:latin typeface="Verdana" panose="020B0604030504040204" pitchFamily="34" charset="0"/>
                <a:ea typeface="Verdana" panose="020B0604030504040204" pitchFamily="34" charset="0"/>
                <a:cs typeface="Verdana" panose="020B0604030504040204" pitchFamily="34" charset="0"/>
              </a:rPr>
              <a:t> onze ​gerechtigheid</a:t>
            </a:r>
            <a:r>
              <a:rPr lang="nl-NL" sz="2000" i="1" dirty="0" smtClean="0">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hthoek 5"/>
          <p:cNvSpPr/>
          <p:nvPr/>
        </p:nvSpPr>
        <p:spPr>
          <a:xfrm>
            <a:off x="2627784" y="1052736"/>
            <a:ext cx="4086375" cy="193899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he-IL" sz="4000" b="1" dirty="0">
                <a:solidFill>
                  <a:schemeClr val="bg1"/>
                </a:solidFill>
                <a:cs typeface="+mj-cs"/>
              </a:rPr>
              <a:t>י</a:t>
            </a:r>
            <a:r>
              <a:rPr lang="he-IL" sz="8000" b="1" dirty="0">
                <a:solidFill>
                  <a:schemeClr val="bg1"/>
                </a:solidFill>
                <a:cs typeface="+mj-cs"/>
              </a:rPr>
              <a:t>ְהוָה </a:t>
            </a:r>
            <a:r>
              <a:rPr lang="he-IL" sz="8000" b="1" dirty="0" smtClean="0">
                <a:solidFill>
                  <a:schemeClr val="bg1"/>
                </a:solidFill>
                <a:cs typeface="+mj-cs"/>
              </a:rPr>
              <a:t>צִדְקֵנוּ</a:t>
            </a:r>
            <a:endParaRPr lang="nl-NL" sz="8000" b="1" dirty="0" smtClean="0">
              <a:solidFill>
                <a:schemeClr val="bg1"/>
              </a:solidFill>
              <a:cs typeface="+mj-cs"/>
            </a:endParaRPr>
          </a:p>
          <a:p>
            <a:pPr algn="ctr"/>
            <a:r>
              <a:rPr lang="nl-NL" sz="4000" b="1" dirty="0" smtClean="0">
                <a:solidFill>
                  <a:schemeClr val="bg1"/>
                </a:solidFill>
                <a:cs typeface="+mj-cs"/>
              </a:rPr>
              <a:t>JHWH </a:t>
            </a:r>
            <a:r>
              <a:rPr lang="nl-NL" sz="4000" b="1" dirty="0" err="1" smtClean="0">
                <a:solidFill>
                  <a:schemeClr val="bg1"/>
                </a:solidFill>
                <a:cs typeface="+mj-cs"/>
              </a:rPr>
              <a:t>Tsidqenoe</a:t>
            </a:r>
            <a:endParaRPr lang="nl-NL" sz="4000" b="1" dirty="0">
              <a:solidFill>
                <a:schemeClr val="bg1"/>
              </a:solidFill>
              <a:cs typeface="+mj-cs"/>
            </a:endParaRPr>
          </a:p>
        </p:txBody>
      </p:sp>
      <p:sp>
        <p:nvSpPr>
          <p:cNvPr id="7" name="Rechthoek 6"/>
          <p:cNvSpPr/>
          <p:nvPr/>
        </p:nvSpPr>
        <p:spPr>
          <a:xfrm>
            <a:off x="-12908" y="15427"/>
            <a:ext cx="9144000" cy="90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a:spAutoFit/>
          </a:bodyPr>
          <a:lstStyle/>
          <a:p>
            <a:pPr algn="ct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Bava</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Batra</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75b (The William Davidson </a:t>
            </a:r>
            <a:r>
              <a:rPr lang="nl-NL" i="1" dirty="0" err="1">
                <a:solidFill>
                  <a:schemeClr val="bg1"/>
                </a:solidFill>
                <a:latin typeface="Verdana" panose="020B0604030504040204" pitchFamily="34" charset="0"/>
                <a:ea typeface="Verdana" panose="020B0604030504040204" pitchFamily="34" charset="0"/>
                <a:cs typeface="Verdana" panose="020B0604030504040204" pitchFamily="34" charset="0"/>
              </a:rPr>
              <a:t>Talmud</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i="1" dirty="0">
              <a:latin typeface="Verdana" panose="020B0604030504040204" pitchFamily="34" charset="0"/>
              <a:ea typeface="Verdana" panose="020B0604030504040204" pitchFamily="34" charset="0"/>
              <a:cs typeface="Verdana" panose="020B0604030504040204" pitchFamily="34" charset="0"/>
            </a:endParaRPr>
          </a:p>
          <a:p>
            <a:r>
              <a:rPr lang="nl-NL" i="1" dirty="0">
                <a:latin typeface="Verdana" panose="020B0604030504040204" pitchFamily="34" charset="0"/>
                <a:ea typeface="Verdana" panose="020B0604030504040204" pitchFamily="34" charset="0"/>
                <a:cs typeface="Verdana" panose="020B0604030504040204" pitchFamily="34" charset="0"/>
              </a:rPr>
              <a:t>Wat de Messias betreft, is dit zoals geschreven staat: "En dit is zijn naam, waardoor hij uitgeroepen zal worden, </a:t>
            </a:r>
            <a:r>
              <a:rPr lang="nl-NL" b="1" i="1" dirty="0">
                <a:latin typeface="Verdana" panose="020B0604030504040204" pitchFamily="34" charset="0"/>
                <a:ea typeface="Verdana" panose="020B0604030504040204" pitchFamily="34" charset="0"/>
                <a:cs typeface="Verdana" panose="020B0604030504040204" pitchFamily="34" charset="0"/>
              </a:rPr>
              <a:t>de </a:t>
            </a:r>
            <a:r>
              <a:rPr lang="nl-NL" b="1" i="1" dirty="0" err="1">
                <a:latin typeface="Verdana" panose="020B0604030504040204" pitchFamily="34" charset="0"/>
                <a:ea typeface="Verdana" panose="020B0604030504040204" pitchFamily="34" charset="0"/>
                <a:cs typeface="Verdana" panose="020B0604030504040204" pitchFamily="34" charset="0"/>
              </a:rPr>
              <a:t>Here</a:t>
            </a:r>
            <a:r>
              <a:rPr lang="nl-NL" b="1" i="1" dirty="0">
                <a:latin typeface="Verdana" panose="020B0604030504040204" pitchFamily="34" charset="0"/>
                <a:ea typeface="Verdana" panose="020B0604030504040204" pitchFamily="34" charset="0"/>
                <a:cs typeface="Verdana" panose="020B0604030504040204" pitchFamily="34" charset="0"/>
              </a:rPr>
              <a:t> is onze </a:t>
            </a:r>
            <a:r>
              <a:rPr lang="nl-NL" b="1" i="1" dirty="0" smtClean="0">
                <a:latin typeface="Verdana" panose="020B0604030504040204" pitchFamily="34" charset="0"/>
                <a:ea typeface="Verdana" panose="020B0604030504040204" pitchFamily="34" charset="0"/>
                <a:cs typeface="Verdana" panose="020B0604030504040204" pitchFamily="34" charset="0"/>
              </a:rPr>
              <a:t>gerechtigheid</a:t>
            </a:r>
            <a:r>
              <a:rPr lang="nl-NL" i="1" dirty="0" smtClean="0">
                <a:latin typeface="Verdana" panose="020B0604030504040204" pitchFamily="34" charset="0"/>
                <a:ea typeface="Verdana" panose="020B0604030504040204" pitchFamily="34" charset="0"/>
                <a:cs typeface="Verdana" panose="020B0604030504040204" pitchFamily="34" charset="0"/>
              </a:rPr>
              <a:t>“</a:t>
            </a:r>
            <a:r>
              <a:rPr lang="nl-NL" sz="800" i="1" dirty="0" smtClean="0">
                <a:latin typeface="Verdana" panose="020B0604030504040204" pitchFamily="34" charset="0"/>
                <a:ea typeface="Verdana" panose="020B0604030504040204" pitchFamily="34" charset="0"/>
                <a:cs typeface="Verdana" panose="020B0604030504040204" pitchFamily="34" charset="0"/>
              </a:rPr>
              <a:t>(Jer. 23:6</a:t>
            </a:r>
            <a:r>
              <a:rPr lang="nl-NL" sz="800" b="1" i="1" dirty="0" smtClean="0">
                <a:latin typeface="Verdana" panose="020B0604030504040204" pitchFamily="34" charset="0"/>
                <a:ea typeface="Verdana" panose="020B0604030504040204" pitchFamily="34" charset="0"/>
                <a:cs typeface="Verdana" panose="020B0604030504040204" pitchFamily="34" charset="0"/>
              </a:rPr>
              <a:t>)</a:t>
            </a:r>
            <a:r>
              <a:rPr lang="nl-NL" sz="8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75357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76000"/>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terwijl zij van de berg afdaalden, verbood Hij hun, dat zij iemand zouden vertellen, hetgeen zij gezien hadden, voordat de Zoon des mensen uit de doden zou zijn ​opgestaan.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de Zoon des mensen, dat Hij veel moet lijden, en dat Hij veracht zal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el 3"/>
          <p:cNvGraphicFramePr>
            <a:graphicFrameLocks noGrp="1"/>
          </p:cNvGraphicFramePr>
          <p:nvPr>
            <p:extLst>
              <p:ext uri="{D42A27DB-BD31-4B8C-83A1-F6EECF244321}">
                <p14:modId xmlns:p14="http://schemas.microsoft.com/office/powerpoint/2010/main" val="53828237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7086" y="2780928"/>
            <a:ext cx="9126913" cy="18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Gebaseerd op Maleachi 3:1”Zie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Ik zend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mijn </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bode [</a:t>
            </a:r>
            <a:r>
              <a:rPr lang="he-IL" sz="2000" b="1" dirty="0"/>
              <a:t>מַלְאָכִי</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malachi</a:t>
            </a:r>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die voor mijn aangezicht de weg bereiden zal; plotseling zal tot zijn tempel komen de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die gij zoekt, namelijk de ​Engel​ des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verbonds</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he-IL" sz="2000" b="1" dirty="0">
                <a:cs typeface="+mj-cs"/>
              </a:rPr>
              <a:t>מַלְאַךְ הַבְּרִית</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 </a:t>
            </a:r>
            <a:r>
              <a:rPr lang="nl-NL" sz="20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malach</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ha brit],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die gij begeert. Zie, Hij komt, zegt de </a:t>
            </a:r>
            <a:r>
              <a:rPr lang="nl-NL" sz="2000" i="1"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der heerscharen</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hthoek 6"/>
          <p:cNvSpPr/>
          <p:nvPr/>
        </p:nvSpPr>
        <p:spPr>
          <a:xfrm>
            <a:off x="17086" y="4653135"/>
            <a:ext cx="9126913" cy="18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r>
              <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Maleachi 4:5,6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i="1" dirty="0" smtClean="0">
                <a:latin typeface="Verdana" panose="020B0604030504040204" pitchFamily="34" charset="0"/>
                <a:ea typeface="Verdana" panose="020B0604030504040204" pitchFamily="34" charset="0"/>
                <a:cs typeface="Verdana" panose="020B0604030504040204" pitchFamily="34" charset="0"/>
              </a:rPr>
              <a:t>Zie, Ik zend u </a:t>
            </a:r>
            <a:r>
              <a:rPr lang="nl-NL" sz="2000" b="1" i="1" dirty="0" smtClean="0">
                <a:latin typeface="Verdana" panose="020B0604030504040204" pitchFamily="34" charset="0"/>
                <a:ea typeface="Verdana" panose="020B0604030504040204" pitchFamily="34" charset="0"/>
                <a:cs typeface="Verdana" panose="020B0604030504040204" pitchFamily="34" charset="0"/>
              </a:rPr>
              <a:t>de ​profeet​ ​Elia</a:t>
            </a:r>
            <a:r>
              <a:rPr lang="nl-NL" sz="2000" i="1" dirty="0" smtClean="0">
                <a:latin typeface="Verdana" panose="020B0604030504040204" pitchFamily="34" charset="0"/>
                <a:ea typeface="Verdana" panose="020B0604030504040204" pitchFamily="34" charset="0"/>
                <a:cs typeface="Verdana" panose="020B0604030504040204" pitchFamily="34" charset="0"/>
              </a:rPr>
              <a:t>, voordat de grote en geduchte dag des </a:t>
            </a:r>
            <a:r>
              <a:rPr lang="nl-NL" sz="2000" i="1" cap="small" dirty="0" smtClean="0">
                <a:latin typeface="Verdana" panose="020B0604030504040204" pitchFamily="34" charset="0"/>
                <a:ea typeface="Verdana" panose="020B0604030504040204" pitchFamily="34" charset="0"/>
                <a:cs typeface="Verdana" panose="020B0604030504040204" pitchFamily="34" charset="0"/>
              </a:rPr>
              <a:t>Heren</a:t>
            </a:r>
            <a:r>
              <a:rPr lang="nl-NL" sz="2000" i="1" dirty="0" smtClean="0">
                <a:latin typeface="Verdana" panose="020B0604030504040204" pitchFamily="34" charset="0"/>
                <a:ea typeface="Verdana" panose="020B0604030504040204" pitchFamily="34" charset="0"/>
                <a:cs typeface="Verdana" panose="020B0604030504040204" pitchFamily="34" charset="0"/>
              </a:rPr>
              <a:t>komt. Hij zal het ​hart​ der vaderen terugvoeren tot de ​kinderen​ en het ​hart​ der ​kinderen​ tot hun vaderen, opdat Ik niet kome en het land </a:t>
            </a:r>
            <a:r>
              <a:rPr lang="nl-NL" sz="2000" i="1" dirty="0" err="1" smtClean="0">
                <a:latin typeface="Verdana" panose="020B0604030504040204" pitchFamily="34" charset="0"/>
                <a:ea typeface="Verdana" panose="020B0604030504040204" pitchFamily="34" charset="0"/>
                <a:cs typeface="Verdana" panose="020B0604030504040204" pitchFamily="34" charset="0"/>
              </a:rPr>
              <a:t>treffe</a:t>
            </a:r>
            <a:r>
              <a:rPr lang="nl-NL" sz="2000" i="1" dirty="0" smtClean="0">
                <a:latin typeface="Verdana" panose="020B0604030504040204" pitchFamily="34" charset="0"/>
                <a:ea typeface="Verdana" panose="020B0604030504040204" pitchFamily="34" charset="0"/>
                <a:cs typeface="Verdana" panose="020B0604030504040204" pitchFamily="34" charset="0"/>
              </a:rPr>
              <a:t> met de ban.”</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05710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172" t="19564" r="172" b="5177"/>
          <a:stretch/>
        </p:blipFill>
        <p:spPr>
          <a:xfrm>
            <a:off x="-29848" y="-56790"/>
            <a:ext cx="9180000" cy="5742918"/>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310707030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601755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18981"/>
            <a:ext cx="9144000" cy="6832640"/>
          </a:xfrm>
          <a:prstGeom prst="rect">
            <a:avLst/>
          </a:prstGeom>
          <a:solidFill>
            <a:schemeClr val="tx1"/>
          </a:solidFill>
        </p:spPr>
        <p:txBody>
          <a:bodyPr wrap="square">
            <a:spAutoFit/>
          </a:bodyPr>
          <a:lstStyle/>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Marcus 9</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Voorwaar, Ik zeg u: Er zijn sommigen onder degenen, die hier staan, die de dood voorzeker niet zullen smaken, voordat zij zien, dat het Koninkrijk Gods gekomen is met kracht.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zes dagen later nam ​Jezus​ ​Petrus​ en ​Jakobus​ en ​Johannes​ mede en leidde hen een hoge berg op, hen alleen. En zijn gedaante veranderde voor hun ogen,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zijn klederen werden schitterend, hel wit, zoals geen voller op aarde ze kan maken.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hun verscheen ​Elia​ met ​Mozes​ en zij waren in gesprek met ​Jezus.</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​Petrus​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​Jezus: ​Rabbi, het is goed, dat wij hier zijn, laten wij drie ​tenten​ opslaan, voor U een, en voor ​Mozes​ een, en voor ​Elia​ een.</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wist niet, wat hij antwoorden moest, want zij waren zeer bevreesd.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er kwam een wolk, die hen overschaduwde, en er klonk een stem uit de wolk: </a:t>
            </a:r>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Deze is mijn Zoon, de geliefde, hoort naar Hem.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opeens, rondkijkende, zagen zij niemand meer bij zich dan ​Jezus​ alleen.</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terwijl zij van de berg afdaalden, verbood Hij hun, dat zij iemand zouden vertellen, hetgeen zij gezien hadden, voordat de Zoon des mensen uit de doden zou zijn ​opgestaan.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hielden dit woord vast en trachtten onder elkander te weten te komen, wat het was, uit de doden opstaan.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vroegen Hem en zeiden: Waarom zeggen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​Elia​ eerst moet komen?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​Elia​ komt wel eerst en herstelt alles; maar hoe staat er dan geschreven van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Zoon des mensen, dat Hij veel moet lijden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dat Hij veracht zal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Maar Ik zeg u: ook is ​Elia​ gekomen, en zij hebben met hem gedaan wat zij wilden, gelijk van hem geschreven staat.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bezeten knaap</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bij de discipelen kwamen, zagen zij een grote schare om hen heen,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redetwisten?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niet</a:t>
            </a:r>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4980" y="-2674"/>
            <a:ext cx="9126913" cy="126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53:1-7 “</a:t>
            </a:r>
            <a:r>
              <a:rPr lang="nl-NL" sz="1600" dirty="0" smtClean="0">
                <a:latin typeface="Verdana" panose="020B0604030504040204" pitchFamily="34" charset="0"/>
                <a:ea typeface="Verdana" panose="020B0604030504040204" pitchFamily="34" charset="0"/>
                <a:cs typeface="Verdana" panose="020B0604030504040204" pitchFamily="34" charset="0"/>
              </a:rPr>
              <a:t>Wie </a:t>
            </a:r>
            <a:r>
              <a:rPr lang="nl-NL" sz="1600" dirty="0">
                <a:latin typeface="Verdana" panose="020B0604030504040204" pitchFamily="34" charset="0"/>
                <a:ea typeface="Verdana" panose="020B0604030504040204" pitchFamily="34" charset="0"/>
                <a:cs typeface="Verdana" panose="020B0604030504040204" pitchFamily="34" charset="0"/>
              </a:rPr>
              <a:t>gelooft, wat wij gehoord hebben, en aan wie is de </a:t>
            </a:r>
            <a:r>
              <a:rPr lang="nl-NL" sz="1600" dirty="0" smtClean="0">
                <a:latin typeface="Verdana" panose="020B0604030504040204" pitchFamily="34" charset="0"/>
                <a:ea typeface="Verdana" panose="020B0604030504040204" pitchFamily="34" charset="0"/>
                <a:cs typeface="Verdana" panose="020B0604030504040204" pitchFamily="34" charset="0"/>
              </a:rPr>
              <a:t>arm des HEREN geopenbaard</a:t>
            </a:r>
            <a:r>
              <a:rPr lang="nl-NL" sz="1600" dirty="0">
                <a:latin typeface="Verdana" panose="020B0604030504040204" pitchFamily="34" charset="0"/>
                <a:ea typeface="Verdana" panose="020B0604030504040204" pitchFamily="34" charset="0"/>
                <a:cs typeface="Verdana" panose="020B0604030504040204" pitchFamily="34" charset="0"/>
              </a:rPr>
              <a:t>? </a:t>
            </a:r>
            <a:r>
              <a:rPr lang="nl-NL" sz="1600" dirty="0" smtClean="0">
                <a:latin typeface="Verdana" panose="020B0604030504040204" pitchFamily="34" charset="0"/>
                <a:ea typeface="Verdana" panose="020B0604030504040204" pitchFamily="34" charset="0"/>
                <a:cs typeface="Verdana" panose="020B0604030504040204" pitchFamily="34" charset="0"/>
              </a:rPr>
              <a:t>Want </a:t>
            </a:r>
            <a:r>
              <a:rPr lang="nl-NL" sz="1600" dirty="0">
                <a:latin typeface="Verdana" panose="020B0604030504040204" pitchFamily="34" charset="0"/>
                <a:ea typeface="Verdana" panose="020B0604030504040204" pitchFamily="34" charset="0"/>
                <a:cs typeface="Verdana" panose="020B0604030504040204" pitchFamily="34" charset="0"/>
              </a:rPr>
              <a:t>als een loot schoot hij op voor zijn aangezicht, en als een wortel uit </a:t>
            </a:r>
            <a:r>
              <a:rPr lang="nl-NL" sz="1600" dirty="0" err="1">
                <a:latin typeface="Verdana" panose="020B0604030504040204" pitchFamily="34" charset="0"/>
                <a:ea typeface="Verdana" panose="020B0604030504040204" pitchFamily="34" charset="0"/>
                <a:cs typeface="Verdana" panose="020B0604030504040204" pitchFamily="34" charset="0"/>
              </a:rPr>
              <a:t>dorre</a:t>
            </a:r>
            <a:r>
              <a:rPr lang="nl-NL" sz="1600" dirty="0">
                <a:latin typeface="Verdana" panose="020B0604030504040204" pitchFamily="34" charset="0"/>
                <a:ea typeface="Verdana" panose="020B0604030504040204" pitchFamily="34" charset="0"/>
                <a:cs typeface="Verdana" panose="020B0604030504040204" pitchFamily="34" charset="0"/>
              </a:rPr>
              <a:t> aarde; hij had gestalte noch luister, dat wij hem zouden hebben aangezien, noch gedaante, dat wij hem zouden hebben begeerd. </a:t>
            </a:r>
            <a:r>
              <a:rPr lang="nl-NL" sz="1600" dirty="0" smtClean="0">
                <a:latin typeface="Verdana" panose="020B0604030504040204" pitchFamily="34" charset="0"/>
                <a:ea typeface="Verdana" panose="020B0604030504040204" pitchFamily="34" charset="0"/>
                <a:cs typeface="Verdana" panose="020B0604030504040204" pitchFamily="34" charset="0"/>
              </a:rPr>
              <a:t>Hij </a:t>
            </a:r>
            <a:r>
              <a:rPr lang="nl-NL" sz="1600" dirty="0">
                <a:latin typeface="Verdana" panose="020B0604030504040204" pitchFamily="34" charset="0"/>
                <a:ea typeface="Verdana" panose="020B0604030504040204" pitchFamily="34" charset="0"/>
                <a:cs typeface="Verdana" panose="020B0604030504040204" pitchFamily="34" charset="0"/>
              </a:rPr>
              <a:t>was veracht </a:t>
            </a:r>
            <a:r>
              <a:rPr lang="nl-NL" sz="1600" dirty="0" smtClean="0">
                <a:latin typeface="Verdana" panose="020B0604030504040204" pitchFamily="34" charset="0"/>
                <a:ea typeface="Verdana" panose="020B0604030504040204" pitchFamily="34" charset="0"/>
                <a:cs typeface="Verdana" panose="020B0604030504040204" pitchFamily="34" charset="0"/>
              </a:rPr>
              <a:t>en van </a:t>
            </a:r>
            <a:r>
              <a:rPr lang="nl-NL" sz="1600" dirty="0">
                <a:latin typeface="Verdana" panose="020B0604030504040204" pitchFamily="34" charset="0"/>
                <a:ea typeface="Verdana" panose="020B0604030504040204" pitchFamily="34" charset="0"/>
                <a:cs typeface="Verdana" panose="020B0604030504040204" pitchFamily="34" charset="0"/>
              </a:rPr>
              <a:t>mensen verlaten, een man van </a:t>
            </a:r>
            <a:r>
              <a:rPr lang="nl-NL" sz="1600" dirty="0" smtClean="0">
                <a:latin typeface="Verdana" panose="020B0604030504040204" pitchFamily="34" charset="0"/>
                <a:ea typeface="Verdana" panose="020B0604030504040204" pitchFamily="34" charset="0"/>
                <a:cs typeface="Verdana" panose="020B0604030504040204" pitchFamily="34" charset="0"/>
              </a:rPr>
              <a:t>smarten </a:t>
            </a:r>
            <a:r>
              <a:rPr lang="nl-NL" sz="1600" dirty="0">
                <a:latin typeface="Verdana" panose="020B0604030504040204" pitchFamily="34" charset="0"/>
                <a:ea typeface="Verdana" panose="020B0604030504040204" pitchFamily="34" charset="0"/>
                <a:cs typeface="Verdana" panose="020B0604030504040204" pitchFamily="34" charset="0"/>
              </a:rPr>
              <a:t>en vertrouwd met ​ziekte, ja, als iemand,</a:t>
            </a:r>
            <a:r>
              <a:rPr lang="nl-NL" sz="1600" dirty="0" smtClean="0">
                <a:latin typeface="Verdana" panose="020B0604030504040204" pitchFamily="34" charset="0"/>
                <a:ea typeface="Verdana" panose="020B0604030504040204" pitchFamily="34" charset="0"/>
                <a:cs typeface="Verdana" panose="020B0604030504040204" pitchFamily="34" charset="0"/>
              </a:rPr>
              <a:t> </a:t>
            </a:r>
            <a:endPar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18409" y="3933056"/>
            <a:ext cx="9126913" cy="255454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1600" dirty="0" smtClean="0">
                <a:latin typeface="Verdana" panose="020B0604030504040204" pitchFamily="34" charset="0"/>
                <a:ea typeface="Verdana" panose="020B0604030504040204" pitchFamily="34" charset="0"/>
                <a:cs typeface="Verdana" panose="020B0604030504040204" pitchFamily="34" charset="0"/>
              </a:rPr>
              <a:t>voor </a:t>
            </a:r>
            <a:r>
              <a:rPr lang="nl-NL" sz="1600" dirty="0">
                <a:latin typeface="Verdana" panose="020B0604030504040204" pitchFamily="34" charset="0"/>
                <a:ea typeface="Verdana" panose="020B0604030504040204" pitchFamily="34" charset="0"/>
                <a:cs typeface="Verdana" panose="020B0604030504040204" pitchFamily="34" charset="0"/>
              </a:rPr>
              <a:t>wie men het gelaat verbergt; hij was veracht en wij hebben hem niet </a:t>
            </a:r>
            <a:r>
              <a:rPr lang="nl-NL" sz="1600" dirty="0" smtClean="0">
                <a:latin typeface="Verdana" panose="020B0604030504040204" pitchFamily="34" charset="0"/>
                <a:ea typeface="Verdana" panose="020B0604030504040204" pitchFamily="34" charset="0"/>
                <a:cs typeface="Verdana" panose="020B0604030504040204" pitchFamily="34" charset="0"/>
              </a:rPr>
              <a:t>geacht. Nochtans</a:t>
            </a:r>
            <a:r>
              <a:rPr lang="nl-NL" sz="1600" dirty="0">
                <a:latin typeface="Verdana" panose="020B0604030504040204" pitchFamily="34" charset="0"/>
                <a:ea typeface="Verdana" panose="020B0604030504040204" pitchFamily="34" charset="0"/>
                <a:cs typeface="Verdana" panose="020B0604030504040204" pitchFamily="34" charset="0"/>
              </a:rPr>
              <a:t>, onze ziekten heeft hij op zich genomen, en onze smarten gedragen; wij echter hielden hem voor een geplaagde, een door God geslagene en </a:t>
            </a:r>
            <a:r>
              <a:rPr lang="nl-NL" sz="1600" dirty="0" smtClean="0">
                <a:latin typeface="Verdana" panose="020B0604030504040204" pitchFamily="34" charset="0"/>
                <a:ea typeface="Verdana" panose="020B0604030504040204" pitchFamily="34" charset="0"/>
                <a:cs typeface="Verdana" panose="020B0604030504040204" pitchFamily="34" charset="0"/>
              </a:rPr>
              <a:t>verdrukte. Maar om onze overtredingen</a:t>
            </a:r>
            <a:r>
              <a:rPr lang="nl-NL" sz="1600" dirty="0">
                <a:latin typeface="Verdana" panose="020B0604030504040204" pitchFamily="34" charset="0"/>
                <a:ea typeface="Verdana" panose="020B0604030504040204" pitchFamily="34" charset="0"/>
                <a:cs typeface="Verdana" panose="020B0604030504040204" pitchFamily="34" charset="0"/>
              </a:rPr>
              <a:t>​ werd hij doorboord, om onze ongerechtigheden verbrijzeld; de straf die ons de ​vrede​ aanbrengt, was op hem, en door zijn striemen is ons genezing </a:t>
            </a:r>
            <a:r>
              <a:rPr lang="nl-NL" sz="1600" dirty="0" smtClean="0">
                <a:latin typeface="Verdana" panose="020B0604030504040204" pitchFamily="34" charset="0"/>
                <a:ea typeface="Verdana" panose="020B0604030504040204" pitchFamily="34" charset="0"/>
                <a:cs typeface="Verdana" panose="020B0604030504040204" pitchFamily="34" charset="0"/>
              </a:rPr>
              <a:t>geworden. Wij </a:t>
            </a:r>
            <a:r>
              <a:rPr lang="nl-NL" sz="1600" dirty="0">
                <a:latin typeface="Verdana" panose="020B0604030504040204" pitchFamily="34" charset="0"/>
                <a:ea typeface="Verdana" panose="020B0604030504040204" pitchFamily="34" charset="0"/>
                <a:cs typeface="Verdana" panose="020B0604030504040204" pitchFamily="34" charset="0"/>
              </a:rPr>
              <a:t>allen dwaalden als schapen, wij wendden ons ieder naar zijn eigen weg, maar de </a:t>
            </a:r>
            <a:r>
              <a:rPr lang="nl-NL" sz="1600" cap="small" dirty="0" err="1">
                <a:latin typeface="Verdana" panose="020B0604030504040204" pitchFamily="34" charset="0"/>
                <a:ea typeface="Verdana" panose="020B0604030504040204" pitchFamily="34" charset="0"/>
                <a:cs typeface="Verdana" panose="020B0604030504040204" pitchFamily="34" charset="0"/>
              </a:rPr>
              <a:t>Here</a:t>
            </a:r>
            <a:r>
              <a:rPr lang="nl-NL" sz="1600" dirty="0">
                <a:latin typeface="Verdana" panose="020B0604030504040204" pitchFamily="34" charset="0"/>
                <a:ea typeface="Verdana" panose="020B0604030504040204" pitchFamily="34" charset="0"/>
                <a:cs typeface="Verdana" panose="020B0604030504040204" pitchFamily="34" charset="0"/>
              </a:rPr>
              <a:t> heeft ons aller ongerechtigheid op hem doen neerkomen. </a:t>
            </a:r>
            <a:r>
              <a:rPr lang="nl-NL" sz="1600" dirty="0" smtClean="0">
                <a:latin typeface="Verdana" panose="020B0604030504040204" pitchFamily="34" charset="0"/>
                <a:ea typeface="Verdana" panose="020B0604030504040204" pitchFamily="34" charset="0"/>
                <a:cs typeface="Verdana" panose="020B0604030504040204" pitchFamily="34" charset="0"/>
              </a:rPr>
              <a:t>Hij </a:t>
            </a:r>
            <a:r>
              <a:rPr lang="nl-NL" sz="1600" dirty="0">
                <a:latin typeface="Verdana" panose="020B0604030504040204" pitchFamily="34" charset="0"/>
                <a:ea typeface="Verdana" panose="020B0604030504040204" pitchFamily="34" charset="0"/>
                <a:cs typeface="Verdana" panose="020B0604030504040204" pitchFamily="34" charset="0"/>
              </a:rPr>
              <a:t>werd mishandeld, maar hij liet zich verdrukken en deed zijn mond niet open; als een lam dat ter slachting geleid wordt, en als een schaap dat stom is voor zijn scheerders, zo deed hij zijn mond niet open</a:t>
            </a:r>
            <a:r>
              <a:rPr lang="nl-NL" sz="1600" dirty="0" smtClean="0">
                <a:latin typeface="Verdana" panose="020B0604030504040204" pitchFamily="34" charset="0"/>
                <a:ea typeface="Verdana" panose="020B0604030504040204" pitchFamily="34" charset="0"/>
                <a:cs typeface="Verdana" panose="020B0604030504040204" pitchFamily="34" charset="0"/>
              </a:rPr>
              <a:t>.</a:t>
            </a:r>
            <a:endPar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155416944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201507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64" y="-27384"/>
            <a:ext cx="9144000" cy="6586418"/>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zij bij de discipelen kwamen, zagen zij een grote schare om hen heen,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met hen aan het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redetwisten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b="1" dirty="0">
                <a:solidFill>
                  <a:schemeClr val="bg1"/>
                </a:solidFill>
                <a:latin typeface="Times New Roman" panose="02020603050405020304" pitchFamily="18" charset="0"/>
                <a:cs typeface="Times New Roman" panose="02020603050405020304" pitchFamily="18" charset="0"/>
              </a:rPr>
              <a:t>συζητοῦντας</a:t>
            </a:r>
            <a:r>
              <a:rPr lang="nl-NL" sz="2000" b="1" dirty="0" smtClean="0">
                <a:solidFill>
                  <a:schemeClr val="bg1"/>
                </a:solidFill>
                <a:latin typeface="Times New Roman" panose="02020603050405020304" pitchFamily="18" charset="0"/>
                <a:cs typeface="Times New Roman" panose="02020603050405020304" pitchFamily="18"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su-zetountas</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toen de gehele schare Hem zag, waren zij zeer verbaasd, en zij liepen op Hem toe en begroetten Hem.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hun: Waarom zijt gij met hen aan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redetwisten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één uit de schare antwoordde Hem: Meester, ik heb mijn zoon tot U gebracht, die een stomme geest heeft.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waar hij hem aangrijpt, werpt hij hem op de grond; en hij heeft het schuim op de mond, en hij knerst met zijn tanden en verstijft. En ik heb uw discipelen gezegd, dat zij hem zouden uitdrijven, en zij hebben het niet gekund.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Alle dingen zijn mogelijk voor wie gelooft.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Ik geloof, kom mijn ongeloof te hulp!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tweede aankondiging van het lijden – Strijd om de voorrang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60962"/>
            <a:ext cx="5076000" cy="223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a:off x="3964" y="4581128"/>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Wat zouden hun argumenten geweest kunnen zijn?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35496" y="5085184"/>
            <a:ext cx="9140036"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Deut.32:39 “Ziet </a:t>
            </a:r>
            <a:r>
              <a:rPr lang="nl-NL" sz="2000" dirty="0">
                <a:latin typeface="Verdana" panose="020B0604030504040204" pitchFamily="34" charset="0"/>
                <a:ea typeface="Verdana" panose="020B0604030504040204" pitchFamily="34" charset="0"/>
                <a:cs typeface="Verdana" panose="020B0604030504040204" pitchFamily="34" charset="0"/>
              </a:rPr>
              <a:t>nu, dat Ik, Ik het </a:t>
            </a:r>
            <a:r>
              <a:rPr lang="nl-NL" sz="2000" dirty="0" smtClean="0">
                <a:latin typeface="Verdana" panose="020B0604030504040204" pitchFamily="34" charset="0"/>
                <a:ea typeface="Verdana" panose="020B0604030504040204" pitchFamily="34" charset="0"/>
                <a:cs typeface="Verdana" panose="020B0604030504040204" pitchFamily="34" charset="0"/>
              </a:rPr>
              <a:t>ben, daar </a:t>
            </a:r>
            <a:r>
              <a:rPr lang="nl-NL" sz="2000" dirty="0">
                <a:latin typeface="Verdana" panose="020B0604030504040204" pitchFamily="34" charset="0"/>
                <a:ea typeface="Verdana" panose="020B0604030504040204" pitchFamily="34" charset="0"/>
                <a:cs typeface="Verdana" panose="020B0604030504040204" pitchFamily="34" charset="0"/>
              </a:rPr>
              <a:t>is geen God, behalve </a:t>
            </a:r>
            <a:r>
              <a:rPr lang="nl-NL" sz="2000" dirty="0" smtClean="0">
                <a:latin typeface="Verdana" panose="020B0604030504040204" pitchFamily="34" charset="0"/>
                <a:ea typeface="Verdana" panose="020B0604030504040204" pitchFamily="34" charset="0"/>
                <a:cs typeface="Verdana" panose="020B0604030504040204" pitchFamily="34" charset="0"/>
              </a:rPr>
              <a:t>Mij. Ik </a:t>
            </a:r>
            <a:r>
              <a:rPr lang="nl-NL" sz="2000" dirty="0">
                <a:latin typeface="Verdana" panose="020B0604030504040204" pitchFamily="34" charset="0"/>
                <a:ea typeface="Verdana" panose="020B0604030504040204" pitchFamily="34" charset="0"/>
                <a:cs typeface="Verdana" panose="020B0604030504040204" pitchFamily="34" charset="0"/>
              </a:rPr>
              <a:t>dood en doe </a:t>
            </a:r>
            <a:r>
              <a:rPr lang="nl-NL" sz="2000" dirty="0" smtClean="0">
                <a:latin typeface="Verdana" panose="020B0604030504040204" pitchFamily="34" charset="0"/>
                <a:ea typeface="Verdana" panose="020B0604030504040204" pitchFamily="34" charset="0"/>
                <a:cs typeface="Verdana" panose="020B0604030504040204" pitchFamily="34" charset="0"/>
              </a:rPr>
              <a:t>herleven, </a:t>
            </a:r>
            <a:r>
              <a:rPr lang="nl-NL" sz="2000" b="1" dirty="0" smtClean="0">
                <a:latin typeface="Verdana" panose="020B0604030504040204" pitchFamily="34" charset="0"/>
                <a:ea typeface="Verdana" panose="020B0604030504040204" pitchFamily="34" charset="0"/>
                <a:cs typeface="Verdana" panose="020B0604030504040204" pitchFamily="34" charset="0"/>
              </a:rPr>
              <a:t>Ik </a:t>
            </a:r>
            <a:r>
              <a:rPr lang="nl-NL" sz="2000" b="1" dirty="0">
                <a:latin typeface="Verdana" panose="020B0604030504040204" pitchFamily="34" charset="0"/>
                <a:ea typeface="Verdana" panose="020B0604030504040204" pitchFamily="34" charset="0"/>
                <a:cs typeface="Verdana" panose="020B0604030504040204" pitchFamily="34" charset="0"/>
              </a:rPr>
              <a:t>verbrijzel en Ik </a:t>
            </a:r>
            <a:r>
              <a:rPr lang="nl-NL" sz="2000" b="1" dirty="0" smtClean="0">
                <a:latin typeface="Verdana" panose="020B0604030504040204" pitchFamily="34" charset="0"/>
                <a:ea typeface="Verdana" panose="020B0604030504040204" pitchFamily="34" charset="0"/>
                <a:cs typeface="Verdana" panose="020B0604030504040204" pitchFamily="34" charset="0"/>
              </a:rPr>
              <a:t>genees</a:t>
            </a:r>
            <a:r>
              <a:rPr lang="nl-NL" sz="2000" dirty="0" smtClean="0">
                <a:latin typeface="Verdana" panose="020B0604030504040204" pitchFamily="34" charset="0"/>
                <a:ea typeface="Verdana" panose="020B0604030504040204" pitchFamily="34" charset="0"/>
                <a:cs typeface="Verdana" panose="020B0604030504040204" pitchFamily="34" charset="0"/>
              </a:rPr>
              <a:t>, en </a:t>
            </a:r>
            <a:r>
              <a:rPr lang="nl-NL" sz="2000" dirty="0">
                <a:latin typeface="Verdana" panose="020B0604030504040204" pitchFamily="34" charset="0"/>
                <a:ea typeface="Verdana" panose="020B0604030504040204" pitchFamily="34" charset="0"/>
                <a:cs typeface="Verdana" panose="020B0604030504040204" pitchFamily="34" charset="0"/>
              </a:rPr>
              <a:t>niemand is er die redt uit mijn macht</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08520" y="-1827584"/>
            <a:ext cx="9112468" cy="163121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Ex.15:26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T</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erwijl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Indien gij aandachtig luistert naar de stem van de </a:t>
            </a:r>
            <a:r>
              <a:rPr lang="nl-NL" sz="2000"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uw God, en doet wat recht is in zijn ogen, en uw oor neigt tot zijn geboden en al zijn inzettingen onderhoudt, zal Ik u geen enkele van de kwalen opleggen, die Ik de Egyptenaren opgelegd heb; want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Ik, de </a:t>
            </a:r>
            <a:r>
              <a:rPr lang="nl-NL" sz="2000" b="1"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ben uw Heelmeester</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214232960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09231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485" y="-988"/>
            <a:ext cx="9144000" cy="5760000"/>
          </a:xfrm>
          <a:prstGeom prst="rect">
            <a:avLst/>
          </a:prstGeom>
          <a:solidFill>
            <a:schemeClr val="tx1"/>
          </a:solidFill>
        </p:spPr>
        <p:txBody>
          <a:bodyPr wrap="square">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antwoordde hun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O, ongelovig geslacht, hoelang zal Ik nog bij u zijn? Hoelang zal Ik u nog verdragen? Brengt hem tot Mij.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tot Hem. En toen de geest Hem zag, deed hij hem terstond stuiptrekken en, op de grond gevallen, wentelde hij zich, al schuimende.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vroeg zijn vader: Hoelang is het al, dat dit hem overkomt?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Van zijn kindsheid af; en dikwijls heeft hij hem ook in het vuur en in het water gedreven om hem een ongeluk te doen krijgen. Maar als Gij iets kunt doen, help ons en heb medelijden met ons!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Jezus​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Als Gij kunt!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Alle dingen zijn mogelijk voor wie gelooft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Terstond riep de vader van de knaap uit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Ik geloof, kom mijn ongeloof te hulp</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984444"/>
            <a:ext cx="7285037"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 7"/>
          <p:cNvGraphicFramePr>
            <a:graphicFrameLocks noGrp="1"/>
          </p:cNvGraphicFramePr>
          <p:nvPr>
            <p:extLst>
              <p:ext uri="{D42A27DB-BD31-4B8C-83A1-F6EECF244321}">
                <p14:modId xmlns:p14="http://schemas.microsoft.com/office/powerpoint/2010/main" val="209904558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517236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64" y="-27385"/>
            <a:ext cx="9144000" cy="5688000"/>
          </a:xfrm>
          <a:prstGeom prst="rect">
            <a:avLst/>
          </a:prstGeom>
          <a:solidFill>
            <a:schemeClr val="tx1"/>
          </a:solidFill>
        </p:spPr>
        <p:txBody>
          <a:bodyPr wrap="square">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hevige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tenzij door ​gebed.</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3964" y="2492896"/>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Jesjoea sprak</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35496" y="2956882"/>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boze geest schreeuwde</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35496" y="3861048"/>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Jesjoea is gericht op heling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35496" y="3429000"/>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boze geest was uit op vernietiging</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el 9"/>
          <p:cNvGraphicFramePr>
            <a:graphicFrameLocks noGrp="1"/>
          </p:cNvGraphicFramePr>
          <p:nvPr>
            <p:extLst>
              <p:ext uri="{D42A27DB-BD31-4B8C-83A1-F6EECF244321}">
                <p14:modId xmlns:p14="http://schemas.microsoft.com/office/powerpoint/2010/main" val="309501607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749659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64" y="-27384"/>
            <a:ext cx="9144000" cy="5786199"/>
          </a:xfrm>
          <a:prstGeom prst="rect">
            <a:avLst/>
          </a:prstGeom>
          <a:solidFill>
            <a:schemeClr val="tx1"/>
          </a:solidFill>
        </p:spPr>
        <p:txBody>
          <a:bodyPr wrap="square">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​Jezus​ zag, dat de schare samenstroomde, bestrafte Hij de ​onreine geest​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hem: Gij, stomme en dove geest, Ik beveel u: ga van hem uit en kom niet meer in hem.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uit onder geschreeuw en hevige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struiptrekkingen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werd als een dode, zodat men algemeen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hij gestorven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​Jezus​ vatte zijn hand, richtte hem op, en hij stond op.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een huis was binnengegaan, vroegen zijn discipelen Hem, terwijl zij met Hem alleen waren: Waarom hebben wij hem niet kunnen uitdrijven?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Hij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Dit geslacht kan door niets uitvaren,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tenzij door ​gebed.</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gingen vandaar weg en reisden door Galilea. En Hij wilde niet, dat iemand het te weten kwam.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De Zoon des mensen wordt overgeleverd in de handen der mensen en zij zullen Hem ter dood brengen en drie dagen na zijn dood zal Hij opstaan.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3964" y="2492896"/>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In de oudste teksten ontbreekt “en vasten”.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23907" y="2996952"/>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Synagoge: Grieks voor </a:t>
            </a:r>
            <a:r>
              <a:rPr lang="he-IL" sz="2000" b="1" dirty="0">
                <a:latin typeface="Verdana" panose="020B0604030504040204" pitchFamily="34" charset="0"/>
                <a:ea typeface="Verdana" panose="020B0604030504040204" pitchFamily="34" charset="0"/>
              </a:rPr>
              <a:t> </a:t>
            </a:r>
            <a:r>
              <a:rPr lang="he-IL" sz="2000" b="1" dirty="0">
                <a:latin typeface="Verdana" panose="020B0604030504040204" pitchFamily="34" charset="0"/>
                <a:ea typeface="Verdana" panose="020B0604030504040204" pitchFamily="34" charset="0"/>
                <a:cs typeface="+mj-cs"/>
              </a:rPr>
              <a:t>עדה</a:t>
            </a:r>
            <a:r>
              <a:rPr lang="he-IL" sz="2000" b="1" dirty="0">
                <a:latin typeface="Verdana" panose="020B0604030504040204" pitchFamily="34" charset="0"/>
                <a:ea typeface="Verdana" panose="020B0604030504040204" pitchFamily="34" charset="0"/>
                <a:cs typeface="+mj-cs"/>
              </a:rPr>
              <a:t> </a:t>
            </a:r>
            <a:r>
              <a:rPr lang="nl-NL" sz="2000" b="1" i="1" dirty="0" err="1" smtClean="0">
                <a:latin typeface="Verdana" panose="020B0604030504040204" pitchFamily="34" charset="0"/>
                <a:ea typeface="Verdana" panose="020B0604030504040204" pitchFamily="34" charset="0"/>
                <a:cs typeface="Verdana" panose="020B0604030504040204" pitchFamily="34" charset="0"/>
              </a:rPr>
              <a:t>edah</a:t>
            </a:r>
            <a:r>
              <a:rPr lang="nl-NL" sz="2000" b="1" dirty="0">
                <a:latin typeface="Verdana" panose="020B0604030504040204" pitchFamily="34" charset="0"/>
                <a:ea typeface="Verdana" panose="020B0604030504040204" pitchFamily="34" charset="0"/>
                <a:cs typeface="Verdana" panose="020B0604030504040204" pitchFamily="34" charset="0"/>
              </a:rPr>
              <a:t> </a:t>
            </a:r>
            <a:r>
              <a:rPr lang="nl-NL" sz="2000" b="1" dirty="0" smtClean="0">
                <a:latin typeface="Verdana" panose="020B0604030504040204" pitchFamily="34" charset="0"/>
                <a:ea typeface="Verdana" panose="020B0604030504040204" pitchFamily="34" charset="0"/>
                <a:cs typeface="Verdana" panose="020B0604030504040204" pitchFamily="34" charset="0"/>
              </a:rPr>
              <a:t>en </a:t>
            </a:r>
            <a:r>
              <a:rPr lang="nl-NL" sz="2000" b="1" dirty="0">
                <a:latin typeface="Verdana" panose="020B0604030504040204" pitchFamily="34" charset="0"/>
                <a:ea typeface="Verdana" panose="020B0604030504040204" pitchFamily="34" charset="0"/>
                <a:cs typeface="Verdana" panose="020B0604030504040204" pitchFamily="34" charset="0"/>
              </a:rPr>
              <a:t> </a:t>
            </a:r>
            <a:r>
              <a:rPr lang="he-IL" sz="2000" b="1" dirty="0">
                <a:latin typeface="Verdana" panose="020B0604030504040204" pitchFamily="34" charset="0"/>
                <a:ea typeface="Verdana" panose="020B0604030504040204" pitchFamily="34" charset="0"/>
              </a:rPr>
              <a:t>קהל</a:t>
            </a:r>
            <a:r>
              <a:rPr lang="he-IL" sz="2000" b="1" dirty="0">
                <a:latin typeface="Verdana" panose="020B0604030504040204" pitchFamily="34" charset="0"/>
                <a:ea typeface="Verdana" panose="020B0604030504040204" pitchFamily="34" charset="0"/>
              </a:rPr>
              <a:t> </a:t>
            </a:r>
            <a:r>
              <a:rPr lang="nl-NL" sz="2000" b="1" dirty="0" smtClean="0">
                <a:latin typeface="Verdana" panose="020B0604030504040204" pitchFamily="34" charset="0"/>
                <a:ea typeface="Verdana" panose="020B0604030504040204" pitchFamily="34" charset="0"/>
              </a:rPr>
              <a:t> </a:t>
            </a:r>
            <a:r>
              <a:rPr lang="nl-NL" sz="2000" b="1" i="1" dirty="0" err="1" smtClean="0">
                <a:latin typeface="Verdana" panose="020B0604030504040204" pitchFamily="34" charset="0"/>
                <a:ea typeface="Verdana" panose="020B0604030504040204" pitchFamily="34" charset="0"/>
                <a:cs typeface="Verdana" panose="020B0604030504040204" pitchFamily="34" charset="0"/>
              </a:rPr>
              <a:t>kahal</a:t>
            </a:r>
            <a:r>
              <a:rPr lang="nl-NL" sz="2000" b="1" i="1" dirty="0" smtClean="0">
                <a:latin typeface="Verdana" panose="020B0604030504040204" pitchFamily="34" charset="0"/>
                <a:ea typeface="Verdana" panose="020B0604030504040204" pitchFamily="34" charset="0"/>
                <a:cs typeface="Verdana" panose="020B0604030504040204" pitchFamily="34" charset="0"/>
              </a:rPr>
              <a:t> (vergadering)</a:t>
            </a:r>
            <a:r>
              <a:rPr lang="nl-NL" sz="2000" b="1" dirty="0">
                <a:latin typeface="Verdana" panose="020B0604030504040204" pitchFamily="34" charset="0"/>
                <a:ea typeface="Verdana" panose="020B0604030504040204" pitchFamily="34" charset="0"/>
                <a:cs typeface="Verdana" panose="020B0604030504040204" pitchFamily="34" charset="0"/>
              </a:rPr>
              <a:t> </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kstvak 10"/>
          <p:cNvSpPr txBox="1"/>
          <p:nvPr/>
        </p:nvSpPr>
        <p:spPr>
          <a:xfrm>
            <a:off x="-3889" y="3501008"/>
            <a:ext cx="9140036" cy="193899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Griekssprekende Joden: </a:t>
            </a:r>
            <a:r>
              <a:rPr lang="el-GR" sz="2000" b="1" dirty="0">
                <a:latin typeface="Times New Roman" panose="02020603050405020304" pitchFamily="18" charset="0"/>
                <a:ea typeface="Verdana" panose="020B0604030504040204" pitchFamily="34" charset="0"/>
                <a:cs typeface="Times New Roman" panose="02020603050405020304" pitchFamily="18" charset="0"/>
              </a:rPr>
              <a:t>προσευχή</a:t>
            </a:r>
            <a:r>
              <a:rPr lang="el-GR" sz="2000" b="1" dirty="0">
                <a:latin typeface="Verdana" panose="020B0604030504040204" pitchFamily="34" charset="0"/>
                <a:ea typeface="Verdana" panose="020B0604030504040204" pitchFamily="34" charset="0"/>
                <a:cs typeface="Verdana" panose="020B0604030504040204" pitchFamily="34" charset="0"/>
              </a:rPr>
              <a:t> </a:t>
            </a:r>
            <a:r>
              <a:rPr lang="nl-NL" sz="2000" b="1" dirty="0" err="1" smtClean="0">
                <a:latin typeface="Verdana" panose="020B0604030504040204" pitchFamily="34" charset="0"/>
                <a:ea typeface="Verdana" panose="020B0604030504040204" pitchFamily="34" charset="0"/>
                <a:cs typeface="Verdana" panose="020B0604030504040204" pitchFamily="34" charset="0"/>
              </a:rPr>
              <a:t>proseuchē</a:t>
            </a:r>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Huis van gebed: bet ha </a:t>
            </a:r>
            <a:r>
              <a:rPr lang="nl-NL" sz="2000" b="1" dirty="0" err="1" smtClean="0">
                <a:latin typeface="Verdana" panose="020B0604030504040204" pitchFamily="34" charset="0"/>
                <a:ea typeface="Verdana" panose="020B0604030504040204" pitchFamily="34" charset="0"/>
                <a:cs typeface="Verdana" panose="020B0604030504040204" pitchFamily="34" charset="0"/>
              </a:rPr>
              <a:t>tefillah</a:t>
            </a:r>
            <a:r>
              <a:rPr lang="nl-NL" sz="2000" b="1" dirty="0" smtClean="0">
                <a:latin typeface="Verdana" panose="020B0604030504040204" pitchFamily="34" charset="0"/>
                <a:ea typeface="Verdana" panose="020B0604030504040204" pitchFamily="34" charset="0"/>
                <a:cs typeface="Verdana" panose="020B0604030504040204" pitchFamily="34" charset="0"/>
              </a:rPr>
              <a:t> [</a:t>
            </a:r>
            <a:r>
              <a:rPr lang="he-IL" sz="2000" b="1" dirty="0">
                <a:cs typeface="+mj-cs"/>
              </a:rPr>
              <a:t>תפילה</a:t>
            </a:r>
            <a:r>
              <a:rPr lang="nl-NL" sz="2000" b="1"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sz="2000" b="1" dirty="0">
                <a:latin typeface="Verdana" panose="020B0604030504040204" pitchFamily="34" charset="0"/>
                <a:ea typeface="Verdana" panose="020B0604030504040204" pitchFamily="34" charset="0"/>
                <a:cs typeface="Verdana" panose="020B0604030504040204" pitchFamily="34" charset="0"/>
              </a:rPr>
              <a:t> De Hebreeuwse wortel </a:t>
            </a:r>
            <a:r>
              <a:rPr lang="nl-NL" sz="2000" b="1" dirty="0" smtClean="0">
                <a:latin typeface="Verdana" panose="020B0604030504040204" pitchFamily="34" charset="0"/>
                <a:ea typeface="Verdana" panose="020B0604030504040204" pitchFamily="34" charset="0"/>
                <a:cs typeface="Verdana" panose="020B0604030504040204" pitchFamily="34" charset="0"/>
              </a:rPr>
              <a:t>van </a:t>
            </a:r>
            <a:r>
              <a:rPr lang="nl-NL" sz="2000" b="1" dirty="0" err="1" smtClean="0">
                <a:latin typeface="Verdana" panose="020B0604030504040204" pitchFamily="34" charset="0"/>
                <a:ea typeface="Verdana" panose="020B0604030504040204" pitchFamily="34" charset="0"/>
                <a:cs typeface="Verdana" panose="020B0604030504040204" pitchFamily="34" charset="0"/>
              </a:rPr>
              <a:t>tefillah</a:t>
            </a:r>
            <a:r>
              <a:rPr lang="nl-NL" sz="2000" b="1" dirty="0" smtClean="0">
                <a:latin typeface="Verdana" panose="020B0604030504040204" pitchFamily="34" charset="0"/>
                <a:ea typeface="Verdana" panose="020B0604030504040204" pitchFamily="34" charset="0"/>
                <a:cs typeface="Verdana" panose="020B0604030504040204" pitchFamily="34" charset="0"/>
              </a:rPr>
              <a:t> betekent </a:t>
            </a:r>
            <a:r>
              <a:rPr lang="nl-NL" sz="2000" b="1" dirty="0">
                <a:latin typeface="Verdana" panose="020B0604030504040204" pitchFamily="34" charset="0"/>
                <a:ea typeface="Verdana" panose="020B0604030504040204" pitchFamily="34" charset="0"/>
                <a:cs typeface="Verdana" panose="020B0604030504040204" pitchFamily="34" charset="0"/>
              </a:rPr>
              <a:t>'denken, bidden, beoordelen, </a:t>
            </a:r>
            <a:r>
              <a:rPr lang="nl-NL" sz="2000" b="1" dirty="0" err="1" smtClean="0">
                <a:latin typeface="Verdana" panose="020B0604030504040204" pitchFamily="34" charset="0"/>
                <a:ea typeface="Verdana" panose="020B0604030504040204" pitchFamily="34" charset="0"/>
                <a:cs typeface="Verdana" panose="020B0604030504040204" pitchFamily="34" charset="0"/>
              </a:rPr>
              <a:t>bemiddelen‘of</a:t>
            </a:r>
            <a:r>
              <a:rPr lang="nl-NL" sz="2000" b="1" dirty="0" smtClean="0">
                <a:latin typeface="Verdana" panose="020B0604030504040204" pitchFamily="34" charset="0"/>
                <a:ea typeface="Verdana" panose="020B0604030504040204" pitchFamily="34" charset="0"/>
                <a:cs typeface="Verdana" panose="020B0604030504040204" pitchFamily="34" charset="0"/>
              </a:rPr>
              <a:t> ook </a:t>
            </a:r>
            <a:r>
              <a:rPr lang="nl-NL" sz="2000" b="1" dirty="0">
                <a:latin typeface="Verdana" panose="020B0604030504040204" pitchFamily="34" charset="0"/>
                <a:ea typeface="Verdana" panose="020B0604030504040204" pitchFamily="34" charset="0"/>
                <a:cs typeface="Verdana" panose="020B0604030504040204" pitchFamily="34" charset="0"/>
              </a:rPr>
              <a:t>'jezelf te beoordelen' en 'bidden'. Met een sterke nadruk op </a:t>
            </a:r>
            <a:r>
              <a:rPr lang="nl-NL" sz="2000" b="1" dirty="0" smtClean="0">
                <a:latin typeface="Verdana" panose="020B0604030504040204" pitchFamily="34" charset="0"/>
                <a:ea typeface="Verdana" panose="020B0604030504040204" pitchFamily="34" charset="0"/>
                <a:cs typeface="Verdana" panose="020B0604030504040204" pitchFamily="34" charset="0"/>
              </a:rPr>
              <a:t>het uitspreken van </a:t>
            </a:r>
            <a:r>
              <a:rPr lang="nl-NL" sz="2000" b="1" dirty="0" err="1" smtClean="0">
                <a:latin typeface="Verdana" panose="020B0604030504040204" pitchFamily="34" charset="0"/>
                <a:ea typeface="Verdana" panose="020B0604030504040204" pitchFamily="34" charset="0"/>
                <a:cs typeface="Verdana" panose="020B0604030504040204" pitchFamily="34" charset="0"/>
              </a:rPr>
              <a:t>berachot</a:t>
            </a:r>
            <a:r>
              <a:rPr lang="nl-NL" sz="2000" b="1" dirty="0" smtClean="0">
                <a:latin typeface="Verdana" panose="020B0604030504040204" pitchFamily="34" charset="0"/>
                <a:ea typeface="Verdana" panose="020B0604030504040204" pitchFamily="34" charset="0"/>
                <a:cs typeface="Verdana" panose="020B0604030504040204" pitchFamily="34" charset="0"/>
              </a:rPr>
              <a:t> (zegeningen). </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Tabel 11"/>
          <p:cNvGraphicFramePr>
            <a:graphicFrameLocks noGrp="1"/>
          </p:cNvGraphicFramePr>
          <p:nvPr>
            <p:extLst>
              <p:ext uri="{D42A27DB-BD31-4B8C-83A1-F6EECF244321}">
                <p14:modId xmlns:p14="http://schemas.microsoft.com/office/powerpoint/2010/main" val="99381025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822669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Jezus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1" name="Tijdelijke aanduiding voor inhoud 2"/>
          <p:cNvSpPr txBox="1">
            <a:spLocks noChangeAspect="1"/>
          </p:cNvSpPr>
          <p:nvPr/>
        </p:nvSpPr>
        <p:spPr>
          <a:xfrm>
            <a:off x="467544" y="1956208"/>
            <a:ext cx="5760000" cy="377704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Aren plukken op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Sabbat</a:t>
            </a: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7251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964" y="-27384"/>
            <a:ext cx="9144000" cy="5940088"/>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gingen vandaar weg en reisden door Galilea. En Hij wilde niet, dat iemand het te weten kwam.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onderwees zijn discipelen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Zoon des mensen wordt overgeleverd in de handen der mensen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a:solidFill>
                  <a:schemeClr val="bg1"/>
                </a:solidFill>
                <a:latin typeface="Times New Roman" panose="02020603050405020304" pitchFamily="18" charset="0"/>
                <a:cs typeface="Times New Roman" panose="02020603050405020304" pitchFamily="18" charset="0"/>
              </a:rPr>
              <a:t>ἀνθρώπων,</a:t>
            </a:r>
            <a:r>
              <a:rPr lang="nl-NL"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anthropon</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zij zullen Hem ter dood brengen en drie dagen na zijn dood zal Hij opstaan.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zij begrepen dit woord niet en durfden Hem er niet naar te vragen.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Verleiding tot zonde</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kstvak 5"/>
          <p:cNvSpPr txBox="1"/>
          <p:nvPr/>
        </p:nvSpPr>
        <p:spPr>
          <a:xfrm>
            <a:off x="0" y="1700808"/>
            <a:ext cx="9140036"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De tweede aankondiging van zijn lijden, vlak voor de </a:t>
            </a:r>
            <a:r>
              <a:rPr lang="nl-NL" sz="2000" b="1" dirty="0" err="1" smtClean="0">
                <a:latin typeface="Verdana" panose="020B0604030504040204" pitchFamily="34" charset="0"/>
                <a:ea typeface="Verdana" panose="020B0604030504040204" pitchFamily="34" charset="0"/>
                <a:cs typeface="Verdana" panose="020B0604030504040204" pitchFamily="34" charset="0"/>
              </a:rPr>
              <a:t>alija</a:t>
            </a:r>
            <a:r>
              <a:rPr lang="nl-NL" sz="2000" b="1" dirty="0" smtClean="0">
                <a:latin typeface="Verdana" panose="020B0604030504040204" pitchFamily="34" charset="0"/>
                <a:ea typeface="Verdana" panose="020B0604030504040204" pitchFamily="34" charset="0"/>
                <a:cs typeface="Verdana" panose="020B0604030504040204" pitchFamily="34" charset="0"/>
              </a:rPr>
              <a:t> naar Jeruzalem.</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4100903012"/>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8" name="Tekstvak 7"/>
          <p:cNvSpPr txBox="1"/>
          <p:nvPr/>
        </p:nvSpPr>
        <p:spPr>
          <a:xfrm>
            <a:off x="10506" y="2448848"/>
            <a:ext cx="9140036" cy="40011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Wie zullen Hem ter dood brengen?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3964" y="2916406"/>
            <a:ext cx="9140036"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MENSEN!</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185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980" y="11410"/>
            <a:ext cx="9144000" cy="5760000"/>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Hij thuis gekomen was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vroeg Hij hun: Waarover waart gij onderweg in gesprek?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3203848" y="2996952"/>
            <a:ext cx="1656184" cy="369332"/>
          </a:xfrm>
          <a:prstGeom prst="rect">
            <a:avLst/>
          </a:prstGeom>
          <a:noFill/>
        </p:spPr>
        <p:txBody>
          <a:bodyPr wrap="square" rtlCol="0">
            <a:spAutoFit/>
          </a:bodyPr>
          <a:lstStyle/>
          <a:p>
            <a:endParaRPr lang="nl-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4" y="404664"/>
            <a:ext cx="4876800"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el 13"/>
          <p:cNvGraphicFramePr>
            <a:graphicFrameLocks noGrp="1"/>
          </p:cNvGraphicFramePr>
          <p:nvPr>
            <p:extLst>
              <p:ext uri="{D42A27DB-BD31-4B8C-83A1-F6EECF244321}">
                <p14:modId xmlns:p14="http://schemas.microsoft.com/office/powerpoint/2010/main" val="109840536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320958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4980" y="11410"/>
            <a:ext cx="9144000" cy="5760000"/>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toen Hij thuis gekomen was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vroeg Hij hun: Waarover waart gij onderweg in gesprek?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wie de meeste was.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3203848" y="2996952"/>
            <a:ext cx="1656184" cy="369332"/>
          </a:xfrm>
          <a:prstGeom prst="rect">
            <a:avLst/>
          </a:prstGeom>
          <a:noFill/>
        </p:spPr>
        <p:txBody>
          <a:bodyPr wrap="square" rtlCol="0">
            <a:spAutoFit/>
          </a:bodyPr>
          <a:lstStyle/>
          <a:p>
            <a:endParaRPr lang="nl-NL" dirty="0"/>
          </a:p>
        </p:txBody>
      </p:sp>
      <p:sp>
        <p:nvSpPr>
          <p:cNvPr id="13" name="Rechthoek 12"/>
          <p:cNvSpPr/>
          <p:nvPr/>
        </p:nvSpPr>
        <p:spPr>
          <a:xfrm>
            <a:off x="36000" y="4979410"/>
            <a:ext cx="9108000" cy="79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Kwam deze vraag voort uit het gegeven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dat Jesjoea Petrus, Jakobus en Johannes uitkoos?</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88583319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8" name="Rechthoek 7"/>
          <p:cNvSpPr/>
          <p:nvPr/>
        </p:nvSpPr>
        <p:spPr>
          <a:xfrm>
            <a:off x="-6318" y="25286"/>
            <a:ext cx="9108000"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4000" b="1" dirty="0" smtClean="0">
                <a:latin typeface="Verdana" panose="020B0604030504040204" pitchFamily="34" charset="0"/>
                <a:ea typeface="Verdana" panose="020B0604030504040204" pitchFamily="34" charset="0"/>
                <a:cs typeface="Verdana" panose="020B0604030504040204" pitchFamily="34" charset="0"/>
              </a:rPr>
              <a:t>GEVOELIG PUNT</a:t>
            </a:r>
            <a:endParaRPr lang="nl-NL"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2266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4980" y="11410"/>
            <a:ext cx="9144000" cy="5816977"/>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kwamen te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Kafarnaüm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 toen Hij thuis gekomen was, vroeg Hij hun: Waarover waart gij onderweg in gesprek?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zij zwegen, want zij hadden onderweg met elkander erover gesproken,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de meeste was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ging zitten, riep de twaalven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Indien iemand de eerste wil zijn, die zal de allerlaatste zijn en aller dienaar.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Hij nam een ​kind​ en plaatste dat in hun midden, omarmde het 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één van zodanige ​kinderen​ ontvangt in mijn naam, die ontvangt Mij. En wie Mij ontvangt, ontvangt niet Mij, maar Hem, die Mij gezonden heeft.</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tot Hem: Meester, wij hebben iemand, die ons niet volgt, in uw naam boze geesten zien uitdrijven, en wij wilden het hem beletten, omdat hij ons niet volgde.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Doch ​Jezus​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Belet het hem niet; want er is niemand, die een kracht doen zal in mijn naam en kort daarna smadelijk van Mij zal kunnen spreken.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niet tégen ons is, is vóór ons.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wie u een ​beker​ water te drinken geeft, in de naam van ​Christus, omdat gij (discipelen) van Hem zijt, voorwaar, Ik zeg u, dat hem zijn loon voorzeker niet zal ontgaan.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wie één van deze kleinen, die geloven, tot ​zonde​ verleidt, het zou beter voor hem zijn, dat een ​molensteen​ om zijn hals was gedaan en hij in de zee was geworpen.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hand u tot ​zonde​ verleidt, houw haar af. Het is beter, dat gij verminkt ten leven ingaat, dan dat gij met uw twee handen ter helle vaart, in het onuitblusbare vuur,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een ieder zal met vuur gezouten worden. </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p:cNvSpPr txBox="1"/>
          <p:nvPr/>
        </p:nvSpPr>
        <p:spPr>
          <a:xfrm>
            <a:off x="3203848" y="2996952"/>
            <a:ext cx="1656184" cy="369332"/>
          </a:xfrm>
          <a:prstGeom prst="rect">
            <a:avLst/>
          </a:prstGeom>
          <a:noFill/>
        </p:spPr>
        <p:txBody>
          <a:bodyPr wrap="square" rtlCol="0">
            <a:spAutoFit/>
          </a:bodyPr>
          <a:lstStyle/>
          <a:p>
            <a:endParaRPr lang="nl-NL" dirty="0"/>
          </a:p>
        </p:txBody>
      </p:sp>
      <p:sp>
        <p:nvSpPr>
          <p:cNvPr id="13" name="Rechthoek 12"/>
          <p:cNvSpPr/>
          <p:nvPr/>
        </p:nvSpPr>
        <p:spPr>
          <a:xfrm>
            <a:off x="-4980" y="2673256"/>
            <a:ext cx="9144000" cy="3060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i="1" dirty="0" smtClean="0">
                <a:latin typeface="Verdana" panose="020B0604030504040204" pitchFamily="34" charset="0"/>
                <a:ea typeface="Verdana" panose="020B0604030504040204" pitchFamily="34" charset="0"/>
                <a:cs typeface="Verdana" panose="020B0604030504040204" pitchFamily="34" charset="0"/>
              </a:rPr>
              <a:t>Matth.18:1-6 “</a:t>
            </a:r>
            <a:r>
              <a:rPr lang="nl-NL" i="1" dirty="0" smtClean="0">
                <a:latin typeface="Verdana" panose="020B0604030504040204" pitchFamily="34" charset="0"/>
                <a:ea typeface="Verdana" panose="020B0604030504040204" pitchFamily="34" charset="0"/>
                <a:cs typeface="Verdana" panose="020B0604030504040204" pitchFamily="34" charset="0"/>
              </a:rPr>
              <a:t>Op </a:t>
            </a:r>
            <a:r>
              <a:rPr lang="nl-NL" i="1" dirty="0">
                <a:latin typeface="Verdana" panose="020B0604030504040204" pitchFamily="34" charset="0"/>
                <a:ea typeface="Verdana" panose="020B0604030504040204" pitchFamily="34" charset="0"/>
                <a:cs typeface="Verdana" panose="020B0604030504040204" pitchFamily="34" charset="0"/>
              </a:rPr>
              <a:t>dat ogenblik kwamen de discipelen bij ​Jezus​ en vroegen: </a:t>
            </a:r>
            <a:r>
              <a:rPr lang="nl-NL" b="1" i="1" dirty="0">
                <a:latin typeface="Verdana" panose="020B0604030504040204" pitchFamily="34" charset="0"/>
                <a:ea typeface="Verdana" panose="020B0604030504040204" pitchFamily="34" charset="0"/>
                <a:cs typeface="Verdana" panose="020B0604030504040204" pitchFamily="34" charset="0"/>
              </a:rPr>
              <a:t>Wie is wel de grootste in het Koninkrijk der hemelen</a:t>
            </a:r>
            <a:r>
              <a:rPr lang="nl-NL" i="1" dirty="0">
                <a:latin typeface="Verdana" panose="020B0604030504040204" pitchFamily="34" charset="0"/>
                <a:ea typeface="Verdana" panose="020B0604030504040204" pitchFamily="34" charset="0"/>
                <a:cs typeface="Verdana" panose="020B0604030504040204" pitchFamily="34" charset="0"/>
              </a:rPr>
              <a:t>? </a:t>
            </a:r>
            <a:r>
              <a:rPr lang="nl-NL" i="1" baseline="30000" dirty="0">
                <a:latin typeface="Verdana" panose="020B0604030504040204" pitchFamily="34" charset="0"/>
                <a:ea typeface="Verdana" panose="020B0604030504040204" pitchFamily="34" charset="0"/>
                <a:cs typeface="Verdana" panose="020B0604030504040204" pitchFamily="34" charset="0"/>
              </a:rPr>
              <a:t>2</a:t>
            </a:r>
            <a:r>
              <a:rPr lang="nl-NL" i="1" dirty="0">
                <a:latin typeface="Verdana" panose="020B0604030504040204" pitchFamily="34" charset="0"/>
                <a:ea typeface="Verdana" panose="020B0604030504040204" pitchFamily="34" charset="0"/>
                <a:cs typeface="Verdana" panose="020B0604030504040204" pitchFamily="34" charset="0"/>
              </a:rPr>
              <a:t>En Hij riep een ​kind​ tot Zich, plaatste dat in hun midden, </a:t>
            </a:r>
            <a:r>
              <a:rPr lang="nl-NL" i="1" dirty="0" smtClean="0">
                <a:latin typeface="Verdana" panose="020B0604030504040204" pitchFamily="34" charset="0"/>
                <a:ea typeface="Verdana" panose="020B0604030504040204" pitchFamily="34" charset="0"/>
                <a:cs typeface="Verdana" panose="020B0604030504040204" pitchFamily="34" charset="0"/>
              </a:rPr>
              <a:t>en </a:t>
            </a:r>
            <a:r>
              <a:rPr lang="nl-NL" i="1" dirty="0" err="1">
                <a:latin typeface="Verdana" panose="020B0604030504040204" pitchFamily="34" charset="0"/>
                <a:ea typeface="Verdana" panose="020B0604030504040204" pitchFamily="34" charset="0"/>
                <a:cs typeface="Verdana" panose="020B0604030504040204" pitchFamily="34" charset="0"/>
              </a:rPr>
              <a:t>zeide</a:t>
            </a:r>
            <a:r>
              <a:rPr lang="nl-NL" i="1" dirty="0">
                <a:latin typeface="Verdana" panose="020B0604030504040204" pitchFamily="34" charset="0"/>
                <a:ea typeface="Verdana" panose="020B0604030504040204" pitchFamily="34" charset="0"/>
                <a:cs typeface="Verdana" panose="020B0604030504040204" pitchFamily="34" charset="0"/>
              </a:rPr>
              <a:t>: Voorwaar, Ik zeg u, wanneer gij u niet bekeert en wordt als de ​kinderen, zult gij het Koninkrijk der hemelen voorzeker niet binnengaan. </a:t>
            </a:r>
            <a:r>
              <a:rPr lang="nl-NL" i="1" dirty="0" smtClean="0">
                <a:latin typeface="Verdana" panose="020B0604030504040204" pitchFamily="34" charset="0"/>
                <a:ea typeface="Verdana" panose="020B0604030504040204" pitchFamily="34" charset="0"/>
                <a:cs typeface="Verdana" panose="020B0604030504040204" pitchFamily="34" charset="0"/>
              </a:rPr>
              <a:t>Wie </a:t>
            </a:r>
            <a:r>
              <a:rPr lang="nl-NL" i="1" dirty="0">
                <a:latin typeface="Verdana" panose="020B0604030504040204" pitchFamily="34" charset="0"/>
                <a:ea typeface="Verdana" panose="020B0604030504040204" pitchFamily="34" charset="0"/>
                <a:cs typeface="Verdana" panose="020B0604030504040204" pitchFamily="34" charset="0"/>
              </a:rPr>
              <a:t>nu zichzelf gering zal achten als dit ​kind, die is de grootste in het Koninkrijk der hemelen. </a:t>
            </a:r>
            <a:r>
              <a:rPr lang="nl-NL" i="1" dirty="0" smtClean="0">
                <a:latin typeface="Verdana" panose="020B0604030504040204" pitchFamily="34" charset="0"/>
                <a:ea typeface="Verdana" panose="020B0604030504040204" pitchFamily="34" charset="0"/>
                <a:cs typeface="Verdana" panose="020B0604030504040204" pitchFamily="34" charset="0"/>
              </a:rPr>
              <a:t>En </a:t>
            </a:r>
            <a:r>
              <a:rPr lang="nl-NL" i="1" dirty="0">
                <a:latin typeface="Verdana" panose="020B0604030504040204" pitchFamily="34" charset="0"/>
                <a:ea typeface="Verdana" panose="020B0604030504040204" pitchFamily="34" charset="0"/>
                <a:cs typeface="Verdana" panose="020B0604030504040204" pitchFamily="34" charset="0"/>
              </a:rPr>
              <a:t>een ieder, die zulk een ​kind​ ontvangt in mijn naam, ontvangt Mij. </a:t>
            </a:r>
            <a:r>
              <a:rPr lang="nl-NL" i="1" dirty="0" smtClean="0">
                <a:latin typeface="Verdana" panose="020B0604030504040204" pitchFamily="34" charset="0"/>
                <a:ea typeface="Verdana" panose="020B0604030504040204" pitchFamily="34" charset="0"/>
                <a:cs typeface="Verdana" panose="020B0604030504040204" pitchFamily="34" charset="0"/>
              </a:rPr>
              <a:t>Maar </a:t>
            </a:r>
            <a:r>
              <a:rPr lang="nl-NL" i="1" dirty="0">
                <a:latin typeface="Verdana" panose="020B0604030504040204" pitchFamily="34" charset="0"/>
                <a:ea typeface="Verdana" panose="020B0604030504040204" pitchFamily="34" charset="0"/>
                <a:cs typeface="Verdana" panose="020B0604030504040204" pitchFamily="34" charset="0"/>
              </a:rPr>
              <a:t>een ieder, die één dezer kleinen, die in Mij geloven, tot ​zonde​ verleidt, het zou beter voor hem zijn, dat een ​molensteen​ om zijn hals was gehangen en hij verzwolgen was in de diepte der zee.</a:t>
            </a:r>
            <a:r>
              <a:rPr lang="nl-NL" b="1" i="1" dirty="0" smtClean="0">
                <a:latin typeface="Verdana" panose="020B0604030504040204" pitchFamily="34" charset="0"/>
                <a:ea typeface="Verdana" panose="020B0604030504040204" pitchFamily="34" charset="0"/>
                <a:cs typeface="Verdana" panose="020B0604030504040204" pitchFamily="34" charset="0"/>
              </a:rPr>
              <a:t> </a:t>
            </a:r>
            <a:endParaRPr lang="nl-NL" b="1" i="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034173933"/>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302022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679" y="0"/>
            <a:ext cx="9144000" cy="5663089"/>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uw hand u tot ​zonde​ verleidt, houw haar af. Het is beter, dat gij verminkt ten leven ingaat, dan dat gij met uw twee handen ter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helle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b="1" dirty="0" smtClean="0">
                <a:solidFill>
                  <a:schemeClr val="bg1"/>
                </a:solidFill>
                <a:latin typeface="Times New Roman" panose="02020603050405020304" pitchFamily="18" charset="0"/>
                <a:cs typeface="Times New Roman" panose="02020603050405020304" pitchFamily="18" charset="0"/>
              </a:rPr>
              <a:t>γέενναν</a:t>
            </a:r>
            <a:r>
              <a:rPr lang="nl-NL" b="1" dirty="0" smtClean="0">
                <a:solidFill>
                  <a:schemeClr val="bg1"/>
                </a:solidFill>
                <a:latin typeface="Times New Roman" panose="02020603050405020304" pitchFamily="18" charset="0"/>
                <a:cs typeface="Times New Roman" panose="02020603050405020304" pitchFamily="18"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geennan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vaart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in het onuitblusbare vuur,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uitgeblust.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een ieder zal met vuur gezouten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20326" y="3645024"/>
            <a:ext cx="9144000" cy="209288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sz="3600" b="1" dirty="0" smtClean="0">
                <a:latin typeface="Times New Roman" panose="02020603050405020304" pitchFamily="18" charset="0"/>
                <a:cs typeface="Times New Roman" panose="02020603050405020304" pitchFamily="18" charset="0"/>
              </a:rPr>
              <a:t>γέενναν</a:t>
            </a:r>
            <a:r>
              <a:rPr lang="nl-NL" sz="3600" b="1" dirty="0">
                <a:latin typeface="Times New Roman" panose="02020603050405020304" pitchFamily="18" charset="0"/>
                <a:cs typeface="Times New Roman" panose="02020603050405020304" pitchFamily="18" charset="0"/>
              </a:rPr>
              <a:t> </a:t>
            </a:r>
            <a:r>
              <a:rPr lang="nl-NL" sz="3600" b="1" dirty="0" smtClean="0">
                <a:latin typeface="Times New Roman" panose="02020603050405020304" pitchFamily="18" charset="0"/>
                <a:cs typeface="Times New Roman" panose="02020603050405020304" pitchFamily="18"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Geennan</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Dit is een plaatsnaam en deze moet dus niet vertaald worden.</a:t>
            </a:r>
          </a:p>
          <a:p>
            <a:r>
              <a:rPr lang="he-IL" sz="4000" b="1" dirty="0">
                <a:cs typeface="+mj-cs"/>
              </a:rPr>
              <a:t>גהנום</a:t>
            </a:r>
            <a:r>
              <a:rPr lang="he-IL" dirty="0" smtClean="0"/>
              <a:t>‎</a:t>
            </a:r>
            <a:r>
              <a:rPr lang="nl-NL" dirty="0" smtClean="0"/>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gehinnom</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sprak nooit over de hel, wel over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gehinnom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he-IL" dirty="0" smtClean="0"/>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614562681"/>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018333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 Angel Leading a Soul into 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 y="-6689"/>
            <a:ext cx="9163619" cy="655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949387" y="9077"/>
            <a:ext cx="4185735" cy="369332"/>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r>
              <a:rPr lang="nl-NL" b="1" dirty="0">
                <a:latin typeface="Verdana" panose="020B0604030504040204" pitchFamily="34" charset="0"/>
                <a:ea typeface="Verdana" panose="020B0604030504040204" pitchFamily="34" charset="0"/>
                <a:cs typeface="Verdana" panose="020B0604030504040204" pitchFamily="34" charset="0"/>
              </a:rPr>
              <a:t>Hieronymus </a:t>
            </a:r>
            <a:r>
              <a:rPr lang="nl-NL" b="1" dirty="0" smtClean="0">
                <a:latin typeface="Verdana" panose="020B0604030504040204" pitchFamily="34" charset="0"/>
                <a:ea typeface="Verdana" panose="020B0604030504040204" pitchFamily="34" charset="0"/>
                <a:cs typeface="Verdana" panose="020B0604030504040204" pitchFamily="34" charset="0"/>
              </a:rPr>
              <a:t>Bosch (c.a. 1500) </a:t>
            </a:r>
            <a:r>
              <a:rPr lang="he-IL" dirty="0" smtClean="0">
                <a:latin typeface="Verdana" panose="020B0604030504040204" pitchFamily="34" charset="0"/>
                <a:ea typeface="Verdana" panose="020B0604030504040204" pitchFamily="34" charset="0"/>
              </a:rPr>
              <a:t>‎</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1485308575"/>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2475214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10449776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3964" y="13092"/>
            <a:ext cx="9144000"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Aanvankelijk spreekt de Bijbel en het Jodendom alleen over </a:t>
            </a:r>
            <a:r>
              <a:rPr lang="nl-NL" sz="2000" dirty="0" err="1" smtClean="0">
                <a:latin typeface="Verdana" panose="020B0604030504040204" pitchFamily="34" charset="0"/>
                <a:ea typeface="Verdana" panose="020B0604030504040204" pitchFamily="34" charset="0"/>
                <a:cs typeface="Verdana" panose="020B0604030504040204" pitchFamily="34" charset="0"/>
              </a:rPr>
              <a:t>sjeool</a:t>
            </a:r>
            <a:r>
              <a:rPr lang="nl-NL" sz="2000" dirty="0" smtClean="0">
                <a:latin typeface="Verdana" panose="020B0604030504040204" pitchFamily="34" charset="0"/>
                <a:ea typeface="Verdana" panose="020B0604030504040204" pitchFamily="34" charset="0"/>
                <a:cs typeface="Verdana" panose="020B0604030504040204" pitchFamily="34" charset="0"/>
              </a:rPr>
              <a:t>, de onderwereld, het graf, het dodenrijk, waar de doden in een onbewust stadium verblijven tot het oordeel.</a:t>
            </a:r>
          </a:p>
          <a:p>
            <a:pPr>
              <a:tabLst>
                <a:tab pos="6275388" algn="l"/>
              </a:tabLst>
            </a:pPr>
            <a:r>
              <a:rPr lang="nl-NL" sz="2000" dirty="0" smtClean="0">
                <a:latin typeface="Verdana" panose="020B0604030504040204" pitchFamily="34" charset="0"/>
                <a:ea typeface="Verdana" panose="020B0604030504040204" pitchFamily="34" charset="0"/>
                <a:cs typeface="Verdana" panose="020B0604030504040204" pitchFamily="34" charset="0"/>
              </a:rPr>
              <a:t>o.a. Psalm 6:6 “</a:t>
            </a:r>
            <a:r>
              <a:rPr lang="nl-NL" sz="2000" i="1" dirty="0" smtClean="0">
                <a:latin typeface="Verdana" panose="020B0604030504040204" pitchFamily="34" charset="0"/>
                <a:ea typeface="Verdana" panose="020B0604030504040204" pitchFamily="34" charset="0"/>
                <a:cs typeface="Verdana" panose="020B0604030504040204" pitchFamily="34" charset="0"/>
              </a:rPr>
              <a:t>wie </a:t>
            </a:r>
            <a:r>
              <a:rPr lang="nl-NL" sz="2000" i="1" dirty="0">
                <a:latin typeface="Verdana" panose="020B0604030504040204" pitchFamily="34" charset="0"/>
                <a:ea typeface="Verdana" panose="020B0604030504040204" pitchFamily="34" charset="0"/>
                <a:cs typeface="Verdana" panose="020B0604030504040204" pitchFamily="34" charset="0"/>
              </a:rPr>
              <a:t>zou U loven in het dodenrijk</a:t>
            </a:r>
            <a:r>
              <a:rPr lang="nl-NL" sz="2000" i="1" dirty="0" smtClean="0">
                <a:latin typeface="Verdana" panose="020B0604030504040204" pitchFamily="34" charset="0"/>
                <a:ea typeface="Verdana" panose="020B0604030504040204" pitchFamily="34" charset="0"/>
                <a:cs typeface="Verdana" panose="020B0604030504040204" pitchFamily="34" charset="0"/>
              </a:rPr>
              <a:t>?”</a:t>
            </a:r>
          </a:p>
          <a:p>
            <a:endParaRPr lang="nl-NL" sz="2000"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smtClean="0">
                <a:latin typeface="Verdana" panose="020B0604030504040204" pitchFamily="34" charset="0"/>
                <a:ea typeface="Verdana" panose="020B0604030504040204" pitchFamily="34" charset="0"/>
                <a:cs typeface="Verdana" panose="020B0604030504040204" pitchFamily="34" charset="0"/>
              </a:rPr>
              <a:t>Na de ballingschap komt er een tweede begrip naar voren; het begrip </a:t>
            </a:r>
            <a:r>
              <a:rPr lang="nl-NL" sz="2000" dirty="0" err="1" smtClean="0">
                <a:latin typeface="Verdana" panose="020B0604030504040204" pitchFamily="34" charset="0"/>
                <a:ea typeface="Verdana" panose="020B0604030504040204" pitchFamily="34" charset="0"/>
                <a:cs typeface="Verdana" panose="020B0604030504040204" pitchFamily="34" charset="0"/>
              </a:rPr>
              <a:t>gehinnom</a:t>
            </a:r>
            <a:r>
              <a:rPr lang="nl-NL" sz="2000" dirty="0" smtClean="0">
                <a:latin typeface="Verdana" panose="020B0604030504040204" pitchFamily="34" charset="0"/>
                <a:ea typeface="Verdana" panose="020B0604030504040204" pitchFamily="34" charset="0"/>
                <a:cs typeface="Verdana" panose="020B0604030504040204" pitchFamily="34" charset="0"/>
              </a:rPr>
              <a:t>, de verblijfplaats van de doden.</a:t>
            </a:r>
          </a:p>
        </p:txBody>
      </p:sp>
      <p:sp>
        <p:nvSpPr>
          <p:cNvPr id="7" name="Rechthoek 6"/>
          <p:cNvSpPr/>
          <p:nvPr/>
        </p:nvSpPr>
        <p:spPr>
          <a:xfrm>
            <a:off x="-3964" y="2276872"/>
            <a:ext cx="9144000" cy="347787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4000" b="1" dirty="0" smtClean="0">
              <a:solidFill>
                <a:schemeClr val="bg1"/>
              </a:solidFill>
              <a:latin typeface="David"/>
              <a:cs typeface="+mj-cs"/>
            </a:endParaRPr>
          </a:p>
          <a:p>
            <a:pPr algn="ctr"/>
            <a:r>
              <a:rPr lang="he-IL" sz="8000" b="1" dirty="0" smtClean="0">
                <a:solidFill>
                  <a:schemeClr val="bg1"/>
                </a:solidFill>
                <a:latin typeface="David"/>
                <a:cs typeface="+mj-cs"/>
              </a:rPr>
              <a:t>שְׁאוֹל</a:t>
            </a:r>
            <a:endParaRPr lang="nl-NL" sz="8000" b="1" dirty="0" smtClean="0">
              <a:solidFill>
                <a:schemeClr val="bg1"/>
              </a:solidFill>
              <a:latin typeface="David"/>
              <a:cs typeface="+mj-cs"/>
            </a:endParaRPr>
          </a:p>
          <a:p>
            <a:pPr algn="ct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s</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jeool</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fgrond</a:t>
            </a:r>
          </a:p>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odenrijk</a:t>
            </a:r>
          </a:p>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g</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raf</a:t>
            </a:r>
          </a:p>
          <a:p>
            <a:pPr algn="ct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3794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valleys-of-jerusalem1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3590" b="4516"/>
          <a:stretch/>
        </p:blipFill>
        <p:spPr bwMode="auto">
          <a:xfrm>
            <a:off x="-11802" y="15763"/>
            <a:ext cx="9168226" cy="56267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9327926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847815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keepandshare.com/userpics/m/o/n/t/ybird747/Israel_2004/img_1233.jpg"/>
          <p:cNvPicPr>
            <a:picLocks noChangeAspect="1" noChangeArrowheads="1"/>
          </p:cNvPicPr>
          <p:nvPr/>
        </p:nvPicPr>
        <p:blipFill rotWithShape="1">
          <a:blip r:embed="rId3">
            <a:extLst>
              <a:ext uri="{28A0092B-C50C-407E-A947-70E740481C1C}">
                <a14:useLocalDpi xmlns:a14="http://schemas.microsoft.com/office/drawing/2010/main" val="0"/>
              </a:ext>
            </a:extLst>
          </a:blip>
          <a:srcRect t="2343" b="15862"/>
          <a:stretch/>
        </p:blipFill>
        <p:spPr bwMode="auto">
          <a:xfrm>
            <a:off x="-1" y="28858"/>
            <a:ext cx="9154609" cy="561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5"/>
          <p:cNvGraphicFramePr>
            <a:graphicFrameLocks noGrp="1"/>
          </p:cNvGraphicFramePr>
          <p:nvPr>
            <p:extLst>
              <p:ext uri="{D42A27DB-BD31-4B8C-83A1-F6EECF244321}">
                <p14:modId xmlns:p14="http://schemas.microsoft.com/office/powerpoint/2010/main" val="9327926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1860272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2502149234"/>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9458" name="Picture 2" descr="Image result for waste burning valley"/>
          <p:cNvPicPr>
            <a:picLocks noChangeAspect="1" noChangeArrowheads="1"/>
          </p:cNvPicPr>
          <p:nvPr/>
        </p:nvPicPr>
        <p:blipFill rotWithShape="1">
          <a:blip r:embed="rId3">
            <a:extLst>
              <a:ext uri="{28A0092B-C50C-407E-A947-70E740481C1C}">
                <a14:useLocalDpi xmlns:a14="http://schemas.microsoft.com/office/drawing/2010/main" val="0"/>
              </a:ext>
            </a:extLst>
          </a:blip>
          <a:srcRect t="6126"/>
          <a:stretch/>
        </p:blipFill>
        <p:spPr bwMode="auto">
          <a:xfrm>
            <a:off x="-2" y="-1"/>
            <a:ext cx="9122876" cy="568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0" y="44624"/>
            <a:ext cx="9122874" cy="369332"/>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Jer.23:29 ”Is </a:t>
            </a:r>
            <a:r>
              <a:rPr lang="nl-NL" dirty="0">
                <a:latin typeface="Verdana" panose="020B0604030504040204" pitchFamily="34" charset="0"/>
                <a:ea typeface="Verdana" panose="020B0604030504040204" pitchFamily="34" charset="0"/>
                <a:cs typeface="Verdana" panose="020B0604030504040204" pitchFamily="34" charset="0"/>
              </a:rPr>
              <a:t>niet mijn woord zó: </a:t>
            </a:r>
            <a:r>
              <a:rPr lang="nl-NL" b="1" dirty="0">
                <a:latin typeface="Verdana" panose="020B0604030504040204" pitchFamily="34" charset="0"/>
                <a:ea typeface="Verdana" panose="020B0604030504040204" pitchFamily="34" charset="0"/>
                <a:cs typeface="Verdana" panose="020B0604030504040204" pitchFamily="34" charset="0"/>
              </a:rPr>
              <a:t>als een vuur, </a:t>
            </a:r>
            <a:r>
              <a:rPr lang="nl-NL" dirty="0">
                <a:latin typeface="Verdana" panose="020B0604030504040204" pitchFamily="34" charset="0"/>
                <a:ea typeface="Verdana" panose="020B0604030504040204" pitchFamily="34" charset="0"/>
                <a:cs typeface="Verdana" panose="020B0604030504040204" pitchFamily="34" charset="0"/>
              </a:rPr>
              <a:t>luidt het woord des </a:t>
            </a:r>
            <a:r>
              <a:rPr lang="nl-NL" cap="small" dirty="0" smtClean="0">
                <a:latin typeface="Verdana" panose="020B0604030504040204" pitchFamily="34" charset="0"/>
                <a:ea typeface="Verdana" panose="020B0604030504040204" pitchFamily="34" charset="0"/>
                <a:cs typeface="Verdana" panose="020B0604030504040204" pitchFamily="34" charset="0"/>
              </a:rPr>
              <a:t>Heren”</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p:cNvSpPr txBox="1"/>
          <p:nvPr/>
        </p:nvSpPr>
        <p:spPr>
          <a:xfrm>
            <a:off x="-14370" y="539388"/>
            <a:ext cx="9122874" cy="646331"/>
          </a:xfrm>
          <a:prstGeom prst="rect">
            <a:avLst/>
          </a:prstGeom>
          <a:noFill/>
        </p:spPr>
        <p:txBody>
          <a:bodyPr wrap="square" rtlCol="0">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Jer.5:14 ”</a:t>
            </a:r>
            <a:r>
              <a:rPr lang="nl-NL" dirty="0">
                <a:latin typeface="Verdana" panose="020B0604030504040204" pitchFamily="34" charset="0"/>
                <a:ea typeface="Verdana" panose="020B0604030504040204" pitchFamily="34" charset="0"/>
                <a:cs typeface="Verdana" panose="020B0604030504040204" pitchFamily="34" charset="0"/>
              </a:rPr>
              <a:t> Ik maak </a:t>
            </a:r>
            <a:r>
              <a:rPr lang="nl-NL" b="1" dirty="0">
                <a:latin typeface="Verdana" panose="020B0604030504040204" pitchFamily="34" charset="0"/>
                <a:ea typeface="Verdana" panose="020B0604030504040204" pitchFamily="34" charset="0"/>
                <a:cs typeface="Verdana" panose="020B0604030504040204" pitchFamily="34" charset="0"/>
              </a:rPr>
              <a:t>mijn woorden in uw mond tot vuur </a:t>
            </a:r>
            <a:r>
              <a:rPr lang="nl-NL" dirty="0">
                <a:latin typeface="Verdana" panose="020B0604030504040204" pitchFamily="34" charset="0"/>
                <a:ea typeface="Verdana" panose="020B0604030504040204" pitchFamily="34" charset="0"/>
                <a:cs typeface="Verdana" panose="020B0604030504040204" pitchFamily="34" charset="0"/>
              </a:rPr>
              <a:t>en dit volk tot hout en het zal hen verteren.</a:t>
            </a:r>
            <a:r>
              <a:rPr lang="nl-NL" cap="small" dirty="0" smtClean="0">
                <a:latin typeface="Verdana" panose="020B0604030504040204" pitchFamily="34" charset="0"/>
                <a:ea typeface="Verdana" panose="020B0604030504040204" pitchFamily="34" charset="0"/>
                <a:cs typeface="Verdana" panose="020B0604030504040204" pitchFamily="34" charset="0"/>
              </a:rPr>
              <a:t>”</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0" y="1189137"/>
            <a:ext cx="9108504" cy="646331"/>
          </a:xfrm>
          <a:prstGeom prst="rect">
            <a:avLst/>
          </a:prstGeom>
        </p:spPr>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Deut.4:12 “Toen </a:t>
            </a:r>
            <a:r>
              <a:rPr lang="nl-NL" dirty="0">
                <a:latin typeface="Verdana" panose="020B0604030504040204" pitchFamily="34" charset="0"/>
                <a:ea typeface="Verdana" panose="020B0604030504040204" pitchFamily="34" charset="0"/>
                <a:cs typeface="Verdana" panose="020B0604030504040204" pitchFamily="34" charset="0"/>
              </a:rPr>
              <a:t>sprak de </a:t>
            </a:r>
            <a:r>
              <a:rPr lang="nl-NL" cap="small" dirty="0" err="1">
                <a:latin typeface="Verdana" panose="020B0604030504040204" pitchFamily="34" charset="0"/>
                <a:ea typeface="Verdana" panose="020B0604030504040204" pitchFamily="34" charset="0"/>
                <a:cs typeface="Verdana" panose="020B0604030504040204" pitchFamily="34" charset="0"/>
              </a:rPr>
              <a:t>Here</a:t>
            </a:r>
            <a:r>
              <a:rPr lang="nl-NL" dirty="0">
                <a:latin typeface="Verdana" panose="020B0604030504040204" pitchFamily="34" charset="0"/>
                <a:ea typeface="Verdana" panose="020B0604030504040204" pitchFamily="34" charset="0"/>
                <a:cs typeface="Verdana" panose="020B0604030504040204" pitchFamily="34" charset="0"/>
              </a:rPr>
              <a:t> tot u </a:t>
            </a:r>
            <a:r>
              <a:rPr lang="nl-NL" b="1" dirty="0">
                <a:latin typeface="Verdana" panose="020B0604030504040204" pitchFamily="34" charset="0"/>
                <a:ea typeface="Verdana" panose="020B0604030504040204" pitchFamily="34" charset="0"/>
                <a:cs typeface="Verdana" panose="020B0604030504040204" pitchFamily="34" charset="0"/>
              </a:rPr>
              <a:t>uit het midden van het </a:t>
            </a:r>
            <a:r>
              <a:rPr lang="nl-NL" b="1" i="1" dirty="0">
                <a:latin typeface="Verdana" panose="020B0604030504040204" pitchFamily="34" charset="0"/>
                <a:ea typeface="Verdana" panose="020B0604030504040204" pitchFamily="34" charset="0"/>
                <a:cs typeface="Verdana" panose="020B0604030504040204" pitchFamily="34" charset="0"/>
              </a:rPr>
              <a:t>vuur</a:t>
            </a:r>
            <a:r>
              <a:rPr lang="nl-NL" dirty="0">
                <a:latin typeface="Verdana" panose="020B0604030504040204" pitchFamily="34" charset="0"/>
                <a:ea typeface="Verdana" panose="020B0604030504040204" pitchFamily="34" charset="0"/>
                <a:cs typeface="Verdana" panose="020B0604030504040204" pitchFamily="34" charset="0"/>
              </a:rPr>
              <a:t>; een </a:t>
            </a:r>
            <a:r>
              <a:rPr lang="nl-NL" b="1" dirty="0">
                <a:latin typeface="Verdana" panose="020B0604030504040204" pitchFamily="34" charset="0"/>
                <a:ea typeface="Verdana" panose="020B0604030504040204" pitchFamily="34" charset="0"/>
                <a:cs typeface="Verdana" panose="020B0604030504040204" pitchFamily="34" charset="0"/>
              </a:rPr>
              <a:t>geluid van </a:t>
            </a:r>
            <a:r>
              <a:rPr lang="nl-NL" b="1" i="1" dirty="0" smtClean="0">
                <a:latin typeface="Verdana" panose="020B0604030504040204" pitchFamily="34" charset="0"/>
                <a:ea typeface="Verdana" panose="020B0604030504040204" pitchFamily="34" charset="0"/>
                <a:cs typeface="Verdana" panose="020B0604030504040204" pitchFamily="34" charset="0"/>
              </a:rPr>
              <a:t>woorden </a:t>
            </a:r>
            <a:r>
              <a:rPr lang="nl-NL" dirty="0" err="1" smtClean="0">
                <a:latin typeface="Verdana" panose="020B0604030504040204" pitchFamily="34" charset="0"/>
                <a:ea typeface="Verdana" panose="020B0604030504040204" pitchFamily="34" charset="0"/>
                <a:cs typeface="Verdana" panose="020B0604030504040204" pitchFamily="34" charset="0"/>
              </a:rPr>
              <a:t>hoordet</a:t>
            </a:r>
            <a:r>
              <a:rPr lang="nl-NL" dirty="0" smtClean="0">
                <a:latin typeface="Verdana" panose="020B0604030504040204" pitchFamily="34" charset="0"/>
                <a:ea typeface="Verdana" panose="020B0604030504040204" pitchFamily="34" charset="0"/>
                <a:cs typeface="Verdana" panose="020B0604030504040204" pitchFamily="34" charset="0"/>
              </a:rPr>
              <a:t> gij”</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7624" y="1838886"/>
            <a:ext cx="9100880" cy="646331"/>
          </a:xfrm>
          <a:prstGeom prst="rect">
            <a:avLst/>
          </a:prstGeom>
        </p:spPr>
        <p:txBody>
          <a:bodyPr wrap="square">
            <a:spAutoFit/>
          </a:bodyPr>
          <a:lstStyle/>
          <a:p>
            <a:r>
              <a:rPr lang="nl-NL" i="1" dirty="0" smtClean="0">
                <a:latin typeface="Verdana" panose="020B0604030504040204" pitchFamily="34" charset="0"/>
                <a:ea typeface="Verdana" panose="020B0604030504040204" pitchFamily="34" charset="0"/>
                <a:cs typeface="Verdana" panose="020B0604030504040204" pitchFamily="34" charset="0"/>
              </a:rPr>
              <a:t>Deut.5: 4 “Van </a:t>
            </a:r>
            <a:r>
              <a:rPr lang="nl-NL" i="1" dirty="0">
                <a:latin typeface="Verdana" panose="020B0604030504040204" pitchFamily="34" charset="0"/>
                <a:ea typeface="Verdana" panose="020B0604030504040204" pitchFamily="34" charset="0"/>
                <a:cs typeface="Verdana" panose="020B0604030504040204" pitchFamily="34" charset="0"/>
              </a:rPr>
              <a:t>aangezicht tot aangezicht heeft de </a:t>
            </a:r>
            <a:r>
              <a:rPr lang="nl-NL" i="1" cap="small" dirty="0" err="1" smtClean="0">
                <a:latin typeface="Verdana" panose="020B0604030504040204" pitchFamily="34" charset="0"/>
                <a:ea typeface="Verdana" panose="020B0604030504040204" pitchFamily="34" charset="0"/>
                <a:cs typeface="Verdana" panose="020B0604030504040204" pitchFamily="34" charset="0"/>
              </a:rPr>
              <a:t>Here</a:t>
            </a:r>
            <a:r>
              <a:rPr lang="nl-NL" i="1" cap="small" dirty="0" smtClean="0">
                <a:latin typeface="Verdana" panose="020B0604030504040204" pitchFamily="34" charset="0"/>
                <a:ea typeface="Verdana" panose="020B0604030504040204" pitchFamily="34" charset="0"/>
                <a:cs typeface="Verdana" panose="020B0604030504040204" pitchFamily="34" charset="0"/>
              </a:rPr>
              <a:t> </a:t>
            </a:r>
            <a:r>
              <a:rPr lang="nl-NL" i="1" dirty="0" smtClean="0">
                <a:latin typeface="Verdana" panose="020B0604030504040204" pitchFamily="34" charset="0"/>
                <a:ea typeface="Verdana" panose="020B0604030504040204" pitchFamily="34" charset="0"/>
                <a:cs typeface="Verdana" panose="020B0604030504040204" pitchFamily="34" charset="0"/>
              </a:rPr>
              <a:t>met </a:t>
            </a:r>
            <a:r>
              <a:rPr lang="nl-NL" i="1" dirty="0">
                <a:latin typeface="Verdana" panose="020B0604030504040204" pitchFamily="34" charset="0"/>
                <a:ea typeface="Verdana" panose="020B0604030504040204" pitchFamily="34" charset="0"/>
                <a:cs typeface="Verdana" panose="020B0604030504040204" pitchFamily="34" charset="0"/>
              </a:rPr>
              <a:t>u </a:t>
            </a:r>
            <a:r>
              <a:rPr lang="nl-NL" b="1" i="1" dirty="0">
                <a:latin typeface="Verdana" panose="020B0604030504040204" pitchFamily="34" charset="0"/>
                <a:ea typeface="Verdana" panose="020B0604030504040204" pitchFamily="34" charset="0"/>
                <a:cs typeface="Verdana" panose="020B0604030504040204" pitchFamily="34" charset="0"/>
              </a:rPr>
              <a:t>gesproken</a:t>
            </a:r>
            <a:r>
              <a:rPr lang="nl-NL" i="1" dirty="0">
                <a:latin typeface="Verdana" panose="020B0604030504040204" pitchFamily="34" charset="0"/>
                <a:ea typeface="Verdana" panose="020B0604030504040204" pitchFamily="34" charset="0"/>
                <a:cs typeface="Verdana" panose="020B0604030504040204" pitchFamily="34" charset="0"/>
              </a:rPr>
              <a:t> op de berg </a:t>
            </a:r>
            <a:r>
              <a:rPr lang="nl-NL" b="1" i="1" dirty="0">
                <a:latin typeface="Verdana" panose="020B0604030504040204" pitchFamily="34" charset="0"/>
                <a:ea typeface="Verdana" panose="020B0604030504040204" pitchFamily="34" charset="0"/>
                <a:cs typeface="Verdana" panose="020B0604030504040204" pitchFamily="34" charset="0"/>
              </a:rPr>
              <a:t>uit het midden van het </a:t>
            </a:r>
            <a:r>
              <a:rPr lang="nl-NL" b="1" i="1" dirty="0" smtClean="0">
                <a:latin typeface="Verdana" panose="020B0604030504040204" pitchFamily="34" charset="0"/>
                <a:ea typeface="Verdana" panose="020B0604030504040204" pitchFamily="34" charset="0"/>
                <a:cs typeface="Verdana" panose="020B0604030504040204" pitchFamily="34" charset="0"/>
              </a:rPr>
              <a:t>vuur</a:t>
            </a:r>
            <a:r>
              <a:rPr lang="nl-NL" i="1" dirty="0" smtClean="0">
                <a:latin typeface="Verdana" panose="020B0604030504040204" pitchFamily="34" charset="0"/>
                <a:ea typeface="Verdana" panose="020B0604030504040204" pitchFamily="34" charset="0"/>
                <a:cs typeface="Verdana" panose="020B0604030504040204" pitchFamily="34" charset="0"/>
              </a:rPr>
              <a:t>.”</a:t>
            </a:r>
            <a:endParaRPr lang="nl-NL"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79630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20" name="Tijdelijke aanduiding voor inhoud 2"/>
          <p:cNvSpPr txBox="1">
            <a:spLocks/>
          </p:cNvSpPr>
          <p:nvPr/>
        </p:nvSpPr>
        <p:spPr>
          <a:xfrm>
            <a:off x="3203848" y="1196752"/>
            <a:ext cx="5719314" cy="3793138"/>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9051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 5"/>
          <p:cNvGraphicFramePr>
            <a:graphicFrameLocks noGrp="1"/>
          </p:cNvGraphicFramePr>
          <p:nvPr>
            <p:extLst>
              <p:ext uri="{D42A27DB-BD31-4B8C-83A1-F6EECF244321}">
                <p14:modId xmlns:p14="http://schemas.microsoft.com/office/powerpoint/2010/main" val="337682701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6852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679" y="0"/>
            <a:ext cx="9144000" cy="3539430"/>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uw hand u tot ​zonde​ verleidt, houw haar af. Het is beter, dat gij verminkt ten leven ingaat, dan dat gij met uw twee handen ter helle vaart, in het onuitblusbare vuur,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b="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waar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hun worm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niet sterft en het vuur niet wordt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uitgeblust.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een ieder zal met vuur gezouten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678" y="3429000"/>
            <a:ext cx="9144000" cy="230832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Jes.66:22-24 “Want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zoals de nieuwe hemel en de nieuwe aarde, die Ik maken zal, voor mijn aangezicht zullen blijven bestaan, luidt het woord des </a:t>
            </a:r>
            <a:r>
              <a:rPr lang="nl-NL" cap="small" dirty="0">
                <a:solidFill>
                  <a:schemeClr val="bg1"/>
                </a:solidFill>
                <a:latin typeface="Verdana" panose="020B0604030504040204" pitchFamily="34" charset="0"/>
                <a:ea typeface="Verdana" panose="020B0604030504040204" pitchFamily="34" charset="0"/>
                <a:cs typeface="Verdana" panose="020B0604030504040204" pitchFamily="34" charset="0"/>
              </a:rPr>
              <a:t>Heren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 zal uw nageslacht en uw naam blijven bestaan.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zal geschieden van nieuwe maan tot nieuwe maan en van ​sabbat​ tot ​sabbat, dat al wat leeft zal komen om zich voor mijn aangezicht neer te buigen, zegt de </a:t>
            </a:r>
            <a:r>
              <a:rPr lang="nl-NL" cap="smal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zullen uitgaan en de lijken aanschouwen der mannen, die van Mij afvallig geworden zijn;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b="1" dirty="0">
                <a:solidFill>
                  <a:srgbClr val="FFFF00"/>
                </a:solidFill>
                <a:latin typeface="Verdana" panose="020B0604030504040204" pitchFamily="34" charset="0"/>
                <a:ea typeface="Verdana" panose="020B0604030504040204" pitchFamily="34" charset="0"/>
                <a:cs typeface="Verdana" panose="020B0604030504040204" pitchFamily="34" charset="0"/>
              </a:rPr>
              <a:t>hun worm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zal niet sterven, en hun vuur zal niet uitdoven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zij zullen voor al wat leeft een afgrijzen wezen.</a:t>
            </a:r>
          </a:p>
        </p:txBody>
      </p:sp>
      <p:graphicFrame>
        <p:nvGraphicFramePr>
          <p:cNvPr id="6" name="Tabel 5"/>
          <p:cNvGraphicFramePr>
            <a:graphicFrameLocks noGrp="1"/>
          </p:cNvGraphicFramePr>
          <p:nvPr>
            <p:extLst>
              <p:ext uri="{D42A27DB-BD31-4B8C-83A1-F6EECF244321}">
                <p14:modId xmlns:p14="http://schemas.microsoft.com/office/powerpoint/2010/main" val="93279269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138166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679" y="0"/>
            <a:ext cx="9144000" cy="3816429"/>
          </a:xfrm>
          <a:prstGeom prst="rect">
            <a:avLst/>
          </a:prstGeom>
          <a:solidFill>
            <a:schemeClr val="tx1"/>
          </a:solidFill>
        </p:spPr>
        <p:txBody>
          <a:bodyPr wrap="square">
            <a:spAutoFit/>
          </a:bodyPr>
          <a:lstStyle/>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indien uw hand u tot ​zonde​ verleidt, houw haar af. Het is beter, dat gij verminkt ten leven ingaat, dan dat gij met uw twee handen ter helle vaart, in het onuitblusbare vuur,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voet u tot ​zonde​ zou verleiden, houw hem af. Het is beter, dat gij kreupel ten leven ingaat, dan dat gij met uw twee voeten in de hel geworpen wordt,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uitgeblust].</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indien uw oog u tot ​zonde​ zou verleiden, ruk het uit. Het is beter, dat gij met één oog het Koninkrijk Gods binnengaat, dan dat gij met twee ogen in de hel geworpen wordt,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waar hun worm niet sterft en het vuur niet wordt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uitgeblust. </a:t>
            </a:r>
            <a:r>
              <a:rPr lang="nl-NL"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49</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ieder zal met vuur gezouten worden.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Het zout is goed; indien het zout echter zoutloos wordt, waarmede zult gij het smaak geven? Hebt zout in uzelf en houdt ​vrede​ onder elkander.</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678" y="3645024"/>
            <a:ext cx="9144000" cy="1292662"/>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Zout is conserverend!</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Luc.3:17 </a:t>
            </a:r>
            <a:r>
              <a:rPr lang="nl-NL" baseline="30000" dirty="0">
                <a:latin typeface="Verdana" panose="020B0604030504040204" pitchFamily="34" charset="0"/>
                <a:ea typeface="Verdana" panose="020B0604030504040204" pitchFamily="34" charset="0"/>
                <a:cs typeface="Verdana" panose="020B0604030504040204" pitchFamily="34" charset="0"/>
              </a:rPr>
              <a:t>17</a:t>
            </a:r>
            <a:r>
              <a:rPr lang="nl-NL" dirty="0">
                <a:latin typeface="Verdana" panose="020B0604030504040204" pitchFamily="34" charset="0"/>
                <a:ea typeface="Verdana" panose="020B0604030504040204" pitchFamily="34" charset="0"/>
                <a:cs typeface="Verdana" panose="020B0604030504040204" pitchFamily="34" charset="0"/>
              </a:rPr>
              <a:t>De ​wan​ is in zijn hand om zijn ​dorsvloer​ geheel te zuiveren en het graan in zijn schuur bijeen te brengen, </a:t>
            </a:r>
            <a:r>
              <a:rPr lang="nl-NL" b="1" dirty="0">
                <a:latin typeface="Verdana" panose="020B0604030504040204" pitchFamily="34" charset="0"/>
                <a:ea typeface="Verdana" panose="020B0604030504040204" pitchFamily="34" charset="0"/>
                <a:cs typeface="Verdana" panose="020B0604030504040204" pitchFamily="34" charset="0"/>
              </a:rPr>
              <a:t>maar het kaf zal Hij verbranden met onuitblusbaar vuur.</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700282368"/>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728901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134552160"/>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bg1"/>
                          </a:solidFill>
                        </a:rPr>
                        <a:t>1</a:t>
                      </a:r>
                    </a:p>
                    <a:p>
                      <a:pPr algn="ctr"/>
                      <a:r>
                        <a:rPr lang="nl-NL" sz="1000" dirty="0" smtClean="0">
                          <a:solidFill>
                            <a:schemeClr val="bg1"/>
                          </a:solidFill>
                        </a:rPr>
                        <a:t>4000</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2-13</a:t>
                      </a:r>
                    </a:p>
                    <a:p>
                      <a:pPr algn="ctr"/>
                      <a:r>
                        <a:rPr lang="nl-NL" sz="1000" dirty="0" smtClean="0">
                          <a:solidFill>
                            <a:schemeClr val="bg1"/>
                          </a:solidFill>
                        </a:rPr>
                        <a:t>De berg</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9-13</a:t>
                      </a:r>
                    </a:p>
                    <a:p>
                      <a:pPr algn="ctr"/>
                      <a:r>
                        <a:rPr lang="nl-NL" sz="1000" dirty="0" smtClean="0">
                          <a:solidFill>
                            <a:schemeClr val="bg1"/>
                          </a:solidFill>
                        </a:rPr>
                        <a:t>Elia</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14-18</a:t>
                      </a:r>
                    </a:p>
                    <a:p>
                      <a:pPr algn="ctr"/>
                      <a:r>
                        <a:rPr lang="nl-NL" sz="1000" dirty="0" smtClean="0">
                          <a:solidFill>
                            <a:schemeClr val="bg1"/>
                          </a:solidFill>
                        </a:rPr>
                        <a:t>De Zoon</a:t>
                      </a:r>
                      <a:r>
                        <a:rPr lang="nl-NL" sz="1000" baseline="0" dirty="0" smtClean="0">
                          <a:solidFill>
                            <a:schemeClr val="bg1"/>
                          </a:solidFill>
                        </a:rPr>
                        <a:t> </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19-24</a:t>
                      </a:r>
                    </a:p>
                    <a:p>
                      <a:pPr algn="ctr"/>
                      <a:r>
                        <a:rPr lang="nl-NL" sz="1000" dirty="0" err="1" smtClean="0">
                          <a:solidFill>
                            <a:schemeClr val="bg1"/>
                          </a:solidFill>
                        </a:rPr>
                        <a:t>gekloof</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25-29</a:t>
                      </a:r>
                    </a:p>
                    <a:p>
                      <a:pPr algn="ctr"/>
                      <a:r>
                        <a:rPr lang="nl-NL" sz="1000" dirty="0" smtClean="0">
                          <a:solidFill>
                            <a:schemeClr val="bg1"/>
                          </a:solidFill>
                        </a:rPr>
                        <a:t>Jesjoea sprak</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30-32</a:t>
                      </a:r>
                    </a:p>
                    <a:p>
                      <a:pPr algn="ctr"/>
                      <a:r>
                        <a:rPr lang="nl-NL" sz="1000" dirty="0" smtClean="0">
                          <a:solidFill>
                            <a:schemeClr val="bg1"/>
                          </a:solidFill>
                        </a:rPr>
                        <a:t>2</a:t>
                      </a:r>
                      <a:r>
                        <a:rPr lang="nl-NL" sz="1000" baseline="30000" dirty="0" smtClean="0">
                          <a:solidFill>
                            <a:schemeClr val="bg1"/>
                          </a:solidFill>
                        </a:rPr>
                        <a:t>e</a:t>
                      </a:r>
                      <a:r>
                        <a:rPr lang="nl-NL" sz="1000" baseline="0" dirty="0" smtClean="0">
                          <a:solidFill>
                            <a:schemeClr val="bg1"/>
                          </a:solidFill>
                        </a:rPr>
                        <a:t>  X</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33-42</a:t>
                      </a:r>
                    </a:p>
                    <a:p>
                      <a:pPr algn="ctr"/>
                      <a:r>
                        <a:rPr lang="nl-NL" sz="1000" dirty="0" smtClean="0">
                          <a:solidFill>
                            <a:schemeClr val="bg1"/>
                          </a:solidFill>
                        </a:rPr>
                        <a:t>Grootste</a:t>
                      </a:r>
                      <a:endParaRPr lang="nl-NL" sz="1000" dirty="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43-50</a:t>
                      </a:r>
                    </a:p>
                    <a:p>
                      <a:pPr algn="ctr"/>
                      <a:r>
                        <a:rPr lang="nl-NL" sz="1000" dirty="0" err="1" smtClean="0">
                          <a:solidFill>
                            <a:schemeClr val="bg1"/>
                          </a:solidFill>
                        </a:rPr>
                        <a:t>Hinnom</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22530" name="Picture 2" descr="Image result for wheat chaff"/>
          <p:cNvPicPr>
            <a:picLocks noChangeAspect="1" noChangeArrowheads="1"/>
          </p:cNvPicPr>
          <p:nvPr/>
        </p:nvPicPr>
        <p:blipFill rotWithShape="1">
          <a:blip r:embed="rId3">
            <a:extLst>
              <a:ext uri="{28A0092B-C50C-407E-A947-70E740481C1C}">
                <a14:useLocalDpi xmlns:a14="http://schemas.microsoft.com/office/drawing/2010/main" val="0"/>
              </a:ext>
            </a:extLst>
          </a:blip>
          <a:srcRect b="6499"/>
          <a:stretch/>
        </p:blipFill>
        <p:spPr bwMode="auto">
          <a:xfrm>
            <a:off x="3964" y="4511"/>
            <a:ext cx="9144000" cy="570260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4571042" y="26836"/>
            <a:ext cx="4572000" cy="646331"/>
          </a:xfrm>
          <a:prstGeom prst="rect">
            <a:avLst/>
          </a:prstGeom>
        </p:spPr>
        <p:txBody>
          <a:bodyPr>
            <a:spAutoFit/>
          </a:bodyPr>
          <a:lstStyle/>
          <a:p>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Marc.9:50 “Hebt </a:t>
            </a:r>
            <a:r>
              <a:rPr lang="nl-NL" b="1" dirty="0">
                <a:solidFill>
                  <a:prstClr val="white"/>
                </a:solidFill>
                <a:latin typeface="Verdana" panose="020B0604030504040204" pitchFamily="34" charset="0"/>
                <a:ea typeface="Verdana" panose="020B0604030504040204" pitchFamily="34" charset="0"/>
                <a:cs typeface="Verdana" panose="020B0604030504040204" pitchFamily="34" charset="0"/>
              </a:rPr>
              <a:t>zout in uzelf en houdt ​vrede​ onder elkander</a:t>
            </a:r>
            <a:r>
              <a:rPr lang="nl-NL"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b="1" dirty="0"/>
          </a:p>
        </p:txBody>
      </p:sp>
    </p:spTree>
    <p:extLst>
      <p:ext uri="{BB962C8B-B14F-4D97-AF65-F5344CB8AC3E}">
        <p14:creationId xmlns:p14="http://schemas.microsoft.com/office/powerpoint/2010/main" val="4101452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 2"/>
          <p:cNvGraphicFramePr>
            <a:graphicFrameLocks noGrp="1"/>
          </p:cNvGraphicFramePr>
          <p:nvPr>
            <p:extLst>
              <p:ext uri="{D42A27DB-BD31-4B8C-83A1-F6EECF244321}">
                <p14:modId xmlns:p14="http://schemas.microsoft.com/office/powerpoint/2010/main" val="2602360266"/>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tx1"/>
                          </a:solidFill>
                        </a:rPr>
                        <a:t>1-5</a:t>
                      </a:r>
                    </a:p>
                    <a:p>
                      <a:pPr algn="ctr"/>
                      <a:r>
                        <a:rPr lang="nl-NL" sz="1000" dirty="0" smtClean="0">
                          <a:solidFill>
                            <a:schemeClr val="tx1"/>
                          </a:solidFill>
                        </a:rPr>
                        <a:t>bezeten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3-9</a:t>
                      </a:r>
                    </a:p>
                    <a:p>
                      <a:pPr algn="ctr"/>
                      <a:r>
                        <a:rPr lang="nl-NL" sz="1000" dirty="0" smtClean="0">
                          <a:solidFill>
                            <a:schemeClr val="tx1"/>
                          </a:solidFill>
                        </a:rPr>
                        <a:t>de 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10-12</a:t>
                      </a:r>
                    </a:p>
                    <a:p>
                      <a:pPr algn="ctr"/>
                      <a:r>
                        <a:rPr lang="nl-NL" sz="1000" dirty="0" smtClean="0">
                          <a:solidFill>
                            <a:schemeClr val="tx1"/>
                          </a:solidFill>
                        </a:rPr>
                        <a:t>gelijkenissen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13-20</a:t>
                      </a:r>
                    </a:p>
                    <a:p>
                      <a:pPr algn="ctr"/>
                      <a:r>
                        <a:rPr lang="nl-NL" sz="1000" dirty="0" smtClean="0">
                          <a:solidFill>
                            <a:schemeClr val="tx1"/>
                          </a:solidFill>
                        </a:rPr>
                        <a:t>uitleg </a:t>
                      </a:r>
                      <a:r>
                        <a:rPr lang="nl-NL" sz="1000" baseline="0" dirty="0" smtClean="0">
                          <a:solidFill>
                            <a:schemeClr val="tx1"/>
                          </a:solidFill>
                        </a:rPr>
                        <a:t> </a:t>
                      </a:r>
                      <a:r>
                        <a:rPr lang="nl-NL" sz="1000" dirty="0" smtClean="0">
                          <a:solidFill>
                            <a:schemeClr val="tx1"/>
                          </a:solidFill>
                        </a:rPr>
                        <a:t>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21-23</a:t>
                      </a:r>
                    </a:p>
                    <a:p>
                      <a:pPr algn="ctr"/>
                      <a:r>
                        <a:rPr lang="nl-NL" sz="1000" dirty="0" smtClean="0">
                          <a:solidFill>
                            <a:schemeClr val="tx1"/>
                          </a:solidFill>
                        </a:rPr>
                        <a:t>de lamp</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24-25</a:t>
                      </a:r>
                    </a:p>
                    <a:p>
                      <a:pPr algn="ctr"/>
                      <a:r>
                        <a:rPr lang="nl-NL" sz="1000" dirty="0" smtClean="0">
                          <a:solidFill>
                            <a:schemeClr val="tx1"/>
                          </a:solidFill>
                        </a:rPr>
                        <a:t>de</a:t>
                      </a:r>
                      <a:r>
                        <a:rPr lang="nl-NL" sz="1000" baseline="0" dirty="0" smtClean="0">
                          <a:solidFill>
                            <a:schemeClr val="tx1"/>
                          </a:solidFill>
                        </a:rPr>
                        <a:t> maat</a:t>
                      </a: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26-29</a:t>
                      </a:r>
                    </a:p>
                    <a:p>
                      <a:pPr algn="ctr"/>
                      <a:r>
                        <a:rPr lang="nl-NL" sz="1000" dirty="0" smtClean="0">
                          <a:solidFill>
                            <a:schemeClr val="tx1"/>
                          </a:solidFill>
                        </a:rPr>
                        <a:t>het wonder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30-32</a:t>
                      </a:r>
                    </a:p>
                    <a:p>
                      <a:pPr algn="ctr"/>
                      <a:r>
                        <a:rPr lang="nl-NL" sz="1000" dirty="0" smtClean="0">
                          <a:solidFill>
                            <a:schemeClr val="tx1"/>
                          </a:solidFill>
                        </a:rPr>
                        <a:t>Mosterdzaad</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35-41</a:t>
                      </a:r>
                    </a:p>
                    <a:p>
                      <a:pPr algn="ctr"/>
                      <a:r>
                        <a:rPr lang="nl-NL" sz="1000" dirty="0" smtClean="0">
                          <a:solidFill>
                            <a:schemeClr val="tx1"/>
                          </a:solidFill>
                        </a:rPr>
                        <a:t>storm</a:t>
                      </a: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3322005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590592"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vak 1"/>
          <p:cNvSpPr txBox="1"/>
          <p:nvPr/>
        </p:nvSpPr>
        <p:spPr>
          <a:xfrm rot="21038725">
            <a:off x="1784882" y="3498055"/>
            <a:ext cx="7020000" cy="120032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Gelijkenissen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28986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2606816" y="191724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vak 21"/>
          <p:cNvSpPr txBox="1"/>
          <p:nvPr/>
        </p:nvSpPr>
        <p:spPr>
          <a:xfrm rot="21038725">
            <a:off x="1784882" y="3682721"/>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Openbaringen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9343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547664" y="1940414"/>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8483" y="4913319"/>
            <a:ext cx="7020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leer van het Koninkrijk</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49935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1690596" y="2277288"/>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kstvak 20"/>
          <p:cNvSpPr txBox="1"/>
          <p:nvPr/>
        </p:nvSpPr>
        <p:spPr>
          <a:xfrm rot="21038725">
            <a:off x="1203766" y="4296397"/>
            <a:ext cx="7729307"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De openbaarwording van het Koninkrijk </a:t>
            </a:r>
          </a:p>
          <a:p>
            <a:pPr algn="ct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76818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683568" y="1916832"/>
            <a:ext cx="5709600" cy="3744000"/>
          </a:xfrm>
          <a:prstGeom prst="rect">
            <a:avLst/>
          </a:prstGeom>
          <a:solidFill>
            <a:srgbClr val="37441C"/>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None/>
            </a:pP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2000" b="1" i="1" baseline="30000" dirty="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2000" b="1" i="1" dirty="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345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81421</TotalTime>
  <Words>6772</Words>
  <Application>Microsoft Office PowerPoint</Application>
  <PresentationFormat>Diavoorstelling (4:3)</PresentationFormat>
  <Paragraphs>1834</Paragraphs>
  <Slides>44</Slides>
  <Notes>32</Notes>
  <HiddenSlides>10</HiddenSlides>
  <MMClips>0</MMClips>
  <ScaleCrop>false</ScaleCrop>
  <HeadingPairs>
    <vt:vector size="4" baseType="variant">
      <vt:variant>
        <vt:lpstr>Thema</vt:lpstr>
      </vt:variant>
      <vt:variant>
        <vt:i4>1</vt:i4>
      </vt:variant>
      <vt:variant>
        <vt:lpstr>Diatitels</vt:lpstr>
      </vt:variant>
      <vt:variant>
        <vt:i4>44</vt:i4>
      </vt:variant>
    </vt:vector>
  </HeadingPairs>
  <TitlesOfParts>
    <vt:vector size="45"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1072</cp:revision>
  <dcterms:created xsi:type="dcterms:W3CDTF">2016-11-11T18:02:23Z</dcterms:created>
  <dcterms:modified xsi:type="dcterms:W3CDTF">2017-09-23T05:15:37Z</dcterms:modified>
</cp:coreProperties>
</file>